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8" r:id="rId3"/>
  </p:sldMasterIdLst>
  <p:notesMasterIdLst>
    <p:notesMasterId r:id="rId21"/>
  </p:notesMasterIdLst>
  <p:sldIdLst>
    <p:sldId id="256" r:id="rId4"/>
    <p:sldId id="257" r:id="rId5"/>
    <p:sldId id="258" r:id="rId6"/>
    <p:sldId id="259" r:id="rId7"/>
    <p:sldId id="272" r:id="rId8"/>
    <p:sldId id="261" r:id="rId9"/>
    <p:sldId id="262" r:id="rId10"/>
    <p:sldId id="260" r:id="rId11"/>
    <p:sldId id="263" r:id="rId12"/>
    <p:sldId id="264" r:id="rId13"/>
    <p:sldId id="265" r:id="rId14"/>
    <p:sldId id="266" r:id="rId15"/>
    <p:sldId id="267" r:id="rId16"/>
    <p:sldId id="268" r:id="rId17"/>
    <p:sldId id="269" r:id="rId18"/>
    <p:sldId id="275" r:id="rId19"/>
    <p:sldId id="273"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121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748A88F-828F-4FC7-AD03-3B900A16A340}" type="datetimeFigureOut">
              <a:rPr lang="en-CA" smtClean="0"/>
              <a:t>11/15/2017</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D3D85F34-361C-467C-90C2-92E0CE49BDBC}" type="slidenum">
              <a:rPr lang="en-CA" smtClean="0"/>
              <a:t>‹#›</a:t>
            </a:fld>
            <a:endParaRPr lang="en-CA"/>
          </a:p>
        </p:txBody>
      </p:sp>
    </p:spTree>
    <p:extLst>
      <p:ext uri="{BB962C8B-B14F-4D97-AF65-F5344CB8AC3E}">
        <p14:creationId xmlns:p14="http://schemas.microsoft.com/office/powerpoint/2010/main" val="1298033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3A57604-CDCE-4F95-B8E6-46124BE439FE}"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2648794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3A57604-CDCE-4F95-B8E6-46124BE439FE}" type="slidenum">
              <a:rPr lang="en-CA" smtClean="0">
                <a:solidFill>
                  <a:prstClr val="black"/>
                </a:solidFill>
              </a:rPr>
              <a:pPr/>
              <a:t>17</a:t>
            </a:fld>
            <a:endParaRPr lang="en-CA">
              <a:solidFill>
                <a:prstClr val="black"/>
              </a:solidFill>
            </a:endParaRPr>
          </a:p>
        </p:txBody>
      </p:sp>
    </p:spTree>
    <p:extLst>
      <p:ext uri="{BB962C8B-B14F-4D97-AF65-F5344CB8AC3E}">
        <p14:creationId xmlns:p14="http://schemas.microsoft.com/office/powerpoint/2010/main" val="1621235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5473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11619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34348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40484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38269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25172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27708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92813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86027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2032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0000"/>
          </a:solidFill>
        </p:spPr>
        <p:txBody>
          <a:bodyPr wrap="square" lIns="0" tIns="0" rIns="0" bIns="0" rtlCol="0"/>
          <a:lstStyle/>
          <a:p>
            <a:endParaRPr/>
          </a:p>
        </p:txBody>
      </p:sp>
      <p:sp>
        <p:nvSpPr>
          <p:cNvPr id="17" name="bk object 17"/>
          <p:cNvSpPr/>
          <p:nvPr/>
        </p:nvSpPr>
        <p:spPr>
          <a:xfrm>
            <a:off x="0" y="620737"/>
            <a:ext cx="5436870" cy="923925"/>
          </a:xfrm>
          <a:custGeom>
            <a:avLst/>
            <a:gdLst/>
            <a:ahLst/>
            <a:cxnLst/>
            <a:rect l="l" t="t" r="r" b="b"/>
            <a:pathLst>
              <a:path w="5436870" h="923925">
                <a:moveTo>
                  <a:pt x="0" y="923328"/>
                </a:moveTo>
                <a:lnTo>
                  <a:pt x="5436870" y="923328"/>
                </a:lnTo>
                <a:lnTo>
                  <a:pt x="5436870" y="0"/>
                </a:lnTo>
                <a:lnTo>
                  <a:pt x="0" y="0"/>
                </a:lnTo>
                <a:lnTo>
                  <a:pt x="0" y="923328"/>
                </a:lnTo>
                <a:close/>
              </a:path>
            </a:pathLst>
          </a:custGeom>
          <a:solidFill>
            <a:srgbClr val="00AFEF"/>
          </a:solidFill>
        </p:spPr>
        <p:txBody>
          <a:bodyPr wrap="square" lIns="0" tIns="0" rIns="0" bIns="0" rtlCol="0"/>
          <a:lstStyle/>
          <a:p>
            <a:endParaRPr/>
          </a:p>
        </p:txBody>
      </p:sp>
      <p:sp>
        <p:nvSpPr>
          <p:cNvPr id="18" name="bk object 18"/>
          <p:cNvSpPr/>
          <p:nvPr/>
        </p:nvSpPr>
        <p:spPr>
          <a:xfrm>
            <a:off x="251523" y="4005033"/>
            <a:ext cx="8641080" cy="2376805"/>
          </a:xfrm>
          <a:custGeom>
            <a:avLst/>
            <a:gdLst/>
            <a:ahLst/>
            <a:cxnLst/>
            <a:rect l="l" t="t" r="r" b="b"/>
            <a:pathLst>
              <a:path w="8641080" h="2376804">
                <a:moveTo>
                  <a:pt x="0" y="2376297"/>
                </a:moveTo>
                <a:lnTo>
                  <a:pt x="8640953" y="2376297"/>
                </a:lnTo>
                <a:lnTo>
                  <a:pt x="8640953" y="0"/>
                </a:lnTo>
                <a:lnTo>
                  <a:pt x="0" y="0"/>
                </a:lnTo>
                <a:lnTo>
                  <a:pt x="0" y="2376297"/>
                </a:lnTo>
                <a:close/>
              </a:path>
            </a:pathLst>
          </a:custGeom>
          <a:solidFill>
            <a:srgbClr val="FFFF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400" b="0" i="0">
                <a:solidFill>
                  <a:schemeClr val="bg1"/>
                </a:solidFill>
                <a:latin typeface="Amnesty Trade Gothic Cn"/>
                <a:cs typeface="Amnesty Trade Gothic C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49930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664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66191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263838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322650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72707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34509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9912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bg1"/>
                </a:solidFill>
                <a:latin typeface="Amnesty Trade Gothic Cn"/>
                <a:cs typeface="Amnesty Trade Gothic C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chemeClr val="bg1"/>
                </a:solidFill>
                <a:latin typeface="Amnesty Trade Gothic Cn"/>
                <a:cs typeface="Amnesty Trade Gothic C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1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00626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0063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387316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5808" y="646810"/>
            <a:ext cx="8952382" cy="855980"/>
          </a:xfrm>
          <a:prstGeom prst="rect">
            <a:avLst/>
          </a:prstGeom>
        </p:spPr>
        <p:txBody>
          <a:bodyPr wrap="square" lIns="0" tIns="0" rIns="0" bIns="0">
            <a:spAutoFit/>
          </a:bodyPr>
          <a:lstStyle>
            <a:lvl1pPr>
              <a:defRPr sz="5400" b="0" i="0">
                <a:solidFill>
                  <a:schemeClr val="bg1"/>
                </a:solidFill>
                <a:latin typeface="Amnesty Trade Gothic Cn"/>
                <a:cs typeface="Amnesty Trade Gothic Cn"/>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11/15/2017</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7335798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A552B-E56D-4F77-86FF-A5F7B8F9F44B}" type="datetimeFigureOut">
              <a:rPr lang="en-CA" smtClean="0">
                <a:solidFill>
                  <a:prstClr val="black">
                    <a:tint val="75000"/>
                  </a:prstClr>
                </a:solidFill>
              </a:rPr>
              <a:pPr/>
              <a:t>11/15/2017</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D89FD-5098-4E2F-9F84-3F066B57BF1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462841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12.xml"/><Relationship Id="rId5" Type="http://schemas.openxmlformats.org/officeDocument/2006/relationships/image" Target="../media/image40.jpe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37"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10463" y="476758"/>
            <a:ext cx="5184521" cy="334721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763648" y="4221073"/>
            <a:ext cx="6696709" cy="2186940"/>
          </a:xfrm>
          <a:custGeom>
            <a:avLst/>
            <a:gdLst/>
            <a:ahLst/>
            <a:cxnLst/>
            <a:rect l="l" t="t" r="r" b="b"/>
            <a:pathLst>
              <a:path w="6696709" h="2186940">
                <a:moveTo>
                  <a:pt x="0" y="2186559"/>
                </a:moveTo>
                <a:lnTo>
                  <a:pt x="6696709" y="2186559"/>
                </a:lnTo>
                <a:lnTo>
                  <a:pt x="6696709" y="0"/>
                </a:lnTo>
                <a:lnTo>
                  <a:pt x="0" y="0"/>
                </a:lnTo>
                <a:lnTo>
                  <a:pt x="0" y="2186559"/>
                </a:lnTo>
                <a:close/>
              </a:path>
            </a:pathLst>
          </a:custGeom>
          <a:solidFill>
            <a:srgbClr val="FFFF00"/>
          </a:solidFill>
        </p:spPr>
        <p:txBody>
          <a:bodyPr wrap="square" lIns="0" tIns="0" rIns="0" bIns="0" rtlCol="0"/>
          <a:lstStyle/>
          <a:p>
            <a:endParaRPr/>
          </a:p>
        </p:txBody>
      </p:sp>
      <p:sp>
        <p:nvSpPr>
          <p:cNvPr id="5" name="object 5"/>
          <p:cNvSpPr/>
          <p:nvPr/>
        </p:nvSpPr>
        <p:spPr>
          <a:xfrm>
            <a:off x="1763648" y="4221073"/>
            <a:ext cx="6696709" cy="2186940"/>
          </a:xfrm>
          <a:custGeom>
            <a:avLst/>
            <a:gdLst/>
            <a:ahLst/>
            <a:cxnLst/>
            <a:rect l="l" t="t" r="r" b="b"/>
            <a:pathLst>
              <a:path w="6696709" h="2186940">
                <a:moveTo>
                  <a:pt x="0" y="2186559"/>
                </a:moveTo>
                <a:lnTo>
                  <a:pt x="6696709" y="2186559"/>
                </a:lnTo>
                <a:lnTo>
                  <a:pt x="6696709" y="0"/>
                </a:lnTo>
                <a:lnTo>
                  <a:pt x="0" y="0"/>
                </a:lnTo>
                <a:lnTo>
                  <a:pt x="0" y="2186559"/>
                </a:lnTo>
                <a:close/>
              </a:path>
            </a:pathLst>
          </a:custGeom>
          <a:ln w="152400">
            <a:solidFill>
              <a:srgbClr val="000000"/>
            </a:solidFill>
            <a:prstDash val="dash"/>
          </a:ln>
        </p:spPr>
        <p:txBody>
          <a:bodyPr wrap="square" lIns="0" tIns="0" rIns="0" bIns="0" rtlCol="0"/>
          <a:lstStyle/>
          <a:p>
            <a:endParaRPr/>
          </a:p>
        </p:txBody>
      </p:sp>
      <p:sp>
        <p:nvSpPr>
          <p:cNvPr id="6" name="object 6"/>
          <p:cNvSpPr txBox="1"/>
          <p:nvPr/>
        </p:nvSpPr>
        <p:spPr>
          <a:xfrm>
            <a:off x="2241930" y="4493005"/>
            <a:ext cx="5739765" cy="1678939"/>
          </a:xfrm>
          <a:prstGeom prst="rect">
            <a:avLst/>
          </a:prstGeom>
        </p:spPr>
        <p:txBody>
          <a:bodyPr vert="horz" wrap="square" lIns="0" tIns="0" rIns="0" bIns="0" rtlCol="0">
            <a:spAutoFit/>
          </a:bodyPr>
          <a:lstStyle/>
          <a:p>
            <a:pPr marL="1905" algn="ctr">
              <a:lnSpc>
                <a:spcPct val="100000"/>
              </a:lnSpc>
            </a:pPr>
            <a:r>
              <a:rPr sz="5400" b="1" dirty="0">
                <a:latin typeface="Amnesty Trade Gothic Cn"/>
                <a:cs typeface="Amnesty Trade Gothic Cn"/>
              </a:rPr>
              <a:t>THE WORLD’S</a:t>
            </a:r>
            <a:r>
              <a:rPr sz="5400" b="1" spc="-85" dirty="0">
                <a:latin typeface="Amnesty Trade Gothic Cn"/>
                <a:cs typeface="Amnesty Trade Gothic Cn"/>
              </a:rPr>
              <a:t> </a:t>
            </a:r>
            <a:r>
              <a:rPr sz="5400" b="1" dirty="0">
                <a:latin typeface="Amnesty Trade Gothic Cn"/>
                <a:cs typeface="Amnesty Trade Gothic Cn"/>
              </a:rPr>
              <a:t>LARGEST</a:t>
            </a:r>
            <a:endParaRPr sz="5400">
              <a:latin typeface="Amnesty Trade Gothic Cn"/>
              <a:cs typeface="Amnesty Trade Gothic Cn"/>
            </a:endParaRPr>
          </a:p>
          <a:p>
            <a:pPr algn="ctr">
              <a:lnSpc>
                <a:spcPct val="100000"/>
              </a:lnSpc>
              <a:tabLst>
                <a:tab pos="1904364" algn="l"/>
                <a:tab pos="4190365" algn="l"/>
              </a:tabLst>
            </a:pPr>
            <a:r>
              <a:rPr sz="5400" b="1" dirty="0">
                <a:latin typeface="Amnesty Trade Gothic Cn"/>
                <a:cs typeface="Amnesty Trade Gothic Cn"/>
              </a:rPr>
              <a:t>LETTER	WRITING	EVENT</a:t>
            </a:r>
            <a:endParaRPr sz="5400">
              <a:latin typeface="Amnesty Trade Gothic Cn"/>
              <a:cs typeface="Amnesty Trade Gothic C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6719" y="5323330"/>
            <a:ext cx="8522208" cy="14660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78536" y="5324855"/>
            <a:ext cx="8418576" cy="1362456"/>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83806" y="5429630"/>
            <a:ext cx="8209280" cy="1152525"/>
          </a:xfrm>
          <a:prstGeom prst="rect">
            <a:avLst/>
          </a:prstGeom>
          <a:solidFill>
            <a:srgbClr val="FFFF00"/>
          </a:solidFill>
        </p:spPr>
        <p:txBody>
          <a:bodyPr vert="horz" wrap="square" lIns="0" tIns="168275" rIns="0" bIns="0" rtlCol="0">
            <a:spAutoFit/>
          </a:bodyPr>
          <a:lstStyle/>
          <a:p>
            <a:pPr marL="182245" marR="229870">
              <a:lnSpc>
                <a:spcPct val="98900"/>
              </a:lnSpc>
              <a:spcBef>
                <a:spcPts val="1325"/>
              </a:spcBef>
            </a:pPr>
            <a:r>
              <a:rPr sz="1800" dirty="0">
                <a:latin typeface="Amnesty Trade Gothic"/>
                <a:cs typeface="Amnesty Trade Gothic"/>
              </a:rPr>
              <a:t>Jailed in </a:t>
            </a:r>
            <a:r>
              <a:rPr sz="1800" spc="-5" dirty="0">
                <a:latin typeface="Amnesty Trade Gothic"/>
                <a:cs typeface="Amnesty Trade Gothic"/>
              </a:rPr>
              <a:t>Cambodia </a:t>
            </a:r>
            <a:r>
              <a:rPr sz="1800" dirty="0">
                <a:latin typeface="Amnesty Trade Gothic"/>
                <a:cs typeface="Amnesty Trade Gothic"/>
              </a:rPr>
              <a:t>after protesting against forced evictions in her</a:t>
            </a:r>
            <a:r>
              <a:rPr sz="1800" spc="-50" dirty="0">
                <a:latin typeface="Amnesty Trade Gothic"/>
                <a:cs typeface="Amnesty Trade Gothic"/>
              </a:rPr>
              <a:t> </a:t>
            </a:r>
            <a:r>
              <a:rPr sz="1800" spc="-15" dirty="0">
                <a:latin typeface="Amnesty Trade Gothic"/>
                <a:cs typeface="Amnesty Trade Gothic"/>
              </a:rPr>
              <a:t>community,  </a:t>
            </a:r>
            <a:r>
              <a:rPr sz="1800" spc="-30" dirty="0">
                <a:latin typeface="Amnesty Trade Gothic"/>
                <a:cs typeface="Amnesty Trade Gothic"/>
              </a:rPr>
              <a:t>Yorm </a:t>
            </a:r>
            <a:r>
              <a:rPr sz="1800" spc="-5" dirty="0">
                <a:latin typeface="Amnesty Trade Gothic"/>
                <a:cs typeface="Amnesty Trade Gothic"/>
              </a:rPr>
              <a:t>Bopha </a:t>
            </a:r>
            <a:r>
              <a:rPr sz="1800" dirty="0">
                <a:latin typeface="Amnesty Trade Gothic"/>
                <a:cs typeface="Amnesty Trade Gothic"/>
              </a:rPr>
              <a:t>was released in November 2013 after </a:t>
            </a:r>
            <a:r>
              <a:rPr sz="1800" spc="-5" dirty="0">
                <a:latin typeface="Amnesty Trade Gothic"/>
                <a:cs typeface="Amnesty Trade Gothic"/>
              </a:rPr>
              <a:t>authorities </a:t>
            </a:r>
            <a:r>
              <a:rPr sz="1800" dirty="0">
                <a:latin typeface="Amnesty Trade Gothic"/>
                <a:cs typeface="Amnesty Trade Gothic"/>
              </a:rPr>
              <a:t>received nearly  253,000 letters from Amnesty </a:t>
            </a:r>
            <a:r>
              <a:rPr sz="1800" spc="-5" dirty="0">
                <a:latin typeface="Amnesty Trade Gothic"/>
                <a:cs typeface="Amnesty Trade Gothic"/>
              </a:rPr>
              <a:t>supporters during </a:t>
            </a:r>
            <a:r>
              <a:rPr sz="1800" b="1" i="1" spc="-10" dirty="0">
                <a:latin typeface="Amnesty Trade Gothic"/>
                <a:cs typeface="Amnesty Trade Gothic"/>
              </a:rPr>
              <a:t>Write </a:t>
            </a:r>
            <a:r>
              <a:rPr sz="1800" b="1" i="1" dirty="0">
                <a:latin typeface="Amnesty Trade Gothic"/>
                <a:cs typeface="Amnesty Trade Gothic"/>
              </a:rPr>
              <a:t>for Rights</a:t>
            </a:r>
            <a:r>
              <a:rPr sz="1800" b="1" i="1" spc="25" dirty="0">
                <a:latin typeface="Amnesty Trade Gothic"/>
                <a:cs typeface="Amnesty Trade Gothic"/>
              </a:rPr>
              <a:t> </a:t>
            </a:r>
            <a:r>
              <a:rPr sz="1800" b="1" i="1" dirty="0">
                <a:latin typeface="Amnesty Trade Gothic"/>
                <a:cs typeface="Amnesty Trade Gothic"/>
              </a:rPr>
              <a:t>2013.</a:t>
            </a:r>
            <a:endParaRPr sz="1800">
              <a:latin typeface="Amnesty Trade Gothic"/>
              <a:cs typeface="Amnesty Trade Gothic"/>
            </a:endParaRPr>
          </a:p>
        </p:txBody>
      </p:sp>
      <p:sp>
        <p:nvSpPr>
          <p:cNvPr id="5" name="object 5"/>
          <p:cNvSpPr/>
          <p:nvPr/>
        </p:nvSpPr>
        <p:spPr>
          <a:xfrm>
            <a:off x="2290191" y="0"/>
            <a:ext cx="6853808" cy="5157216"/>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05879" y="254888"/>
            <a:ext cx="1872614" cy="4893945"/>
          </a:xfrm>
          <a:prstGeom prst="rect">
            <a:avLst/>
          </a:prstGeom>
          <a:solidFill>
            <a:srgbClr val="FF0000"/>
          </a:solidFill>
        </p:spPr>
        <p:txBody>
          <a:bodyPr vert="horz" wrap="square" lIns="0" tIns="31750" rIns="0" bIns="0" rtlCol="0">
            <a:spAutoFit/>
          </a:bodyPr>
          <a:lstStyle/>
          <a:p>
            <a:pPr algn="ctr">
              <a:lnSpc>
                <a:spcPct val="100000"/>
              </a:lnSpc>
              <a:spcBef>
                <a:spcPts val="250"/>
              </a:spcBef>
            </a:pPr>
            <a:r>
              <a:rPr sz="4000" b="1" spc="-5" dirty="0">
                <a:solidFill>
                  <a:srgbClr val="FFFF00"/>
                </a:solidFill>
                <a:latin typeface="Amnesty Trade Gothic Cn"/>
                <a:cs typeface="Amnesty Trade Gothic Cn"/>
              </a:rPr>
              <a:t>2013</a:t>
            </a:r>
            <a:endParaRPr sz="4000">
              <a:latin typeface="Amnesty Trade Gothic Cn"/>
              <a:cs typeface="Amnesty Trade Gothic Cn"/>
            </a:endParaRPr>
          </a:p>
          <a:p>
            <a:pPr marL="272415" marR="267970" algn="ctr">
              <a:lnSpc>
                <a:spcPct val="100000"/>
              </a:lnSpc>
            </a:pPr>
            <a:r>
              <a:rPr sz="4000" b="1" spc="-5" dirty="0">
                <a:solidFill>
                  <a:srgbClr val="FFFF00"/>
                </a:solidFill>
                <a:latin typeface="Amnesty Trade Gothic Cn"/>
                <a:cs typeface="Amnesty Trade Gothic Cn"/>
              </a:rPr>
              <a:t>WRITE  FOR  RIG</a:t>
            </a:r>
            <a:r>
              <a:rPr sz="4000" b="1" spc="-20" dirty="0">
                <a:solidFill>
                  <a:srgbClr val="FFFF00"/>
                </a:solidFill>
                <a:latin typeface="Amnesty Trade Gothic Cn"/>
                <a:cs typeface="Amnesty Trade Gothic Cn"/>
              </a:rPr>
              <a:t>H</a:t>
            </a:r>
            <a:r>
              <a:rPr sz="4000" b="1" spc="-5" dirty="0">
                <a:solidFill>
                  <a:srgbClr val="FFFF00"/>
                </a:solidFill>
                <a:latin typeface="Amnesty Trade Gothic Cn"/>
                <a:cs typeface="Amnesty Trade Gothic Cn"/>
              </a:rPr>
              <a:t>TS  CASE:</a:t>
            </a:r>
            <a:endParaRPr sz="4000">
              <a:latin typeface="Amnesty Trade Gothic Cn"/>
              <a:cs typeface="Amnesty Trade Gothic Cn"/>
            </a:endParaRPr>
          </a:p>
          <a:p>
            <a:pPr algn="ctr">
              <a:lnSpc>
                <a:spcPct val="100000"/>
              </a:lnSpc>
              <a:spcBef>
                <a:spcPts val="3840"/>
              </a:spcBef>
            </a:pPr>
            <a:r>
              <a:rPr sz="4000" b="1" spc="-5" dirty="0">
                <a:solidFill>
                  <a:srgbClr val="FFFF00"/>
                </a:solidFill>
                <a:latin typeface="Amnesty Trade Gothic Cn"/>
                <a:cs typeface="Amnesty Trade Gothic Cn"/>
              </a:rPr>
              <a:t>YORM</a:t>
            </a:r>
            <a:endParaRPr sz="4000">
              <a:latin typeface="Amnesty Trade Gothic Cn"/>
              <a:cs typeface="Amnesty Trade Gothic Cn"/>
            </a:endParaRPr>
          </a:p>
          <a:p>
            <a:pPr algn="ctr">
              <a:lnSpc>
                <a:spcPct val="100000"/>
              </a:lnSpc>
            </a:pPr>
            <a:r>
              <a:rPr sz="4000" b="1" spc="-15" dirty="0">
                <a:solidFill>
                  <a:srgbClr val="FFFF00"/>
                </a:solidFill>
                <a:latin typeface="Amnesty Trade Gothic Cn"/>
                <a:cs typeface="Amnesty Trade Gothic Cn"/>
              </a:rPr>
              <a:t>BOPHA</a:t>
            </a:r>
            <a:endParaRPr sz="4000">
              <a:latin typeface="Amnesty Trade Gothic Cn"/>
              <a:cs typeface="Amnesty Trade Gothic C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714500"/>
            <a:ext cx="9144000" cy="51434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899591" y="4005033"/>
            <a:ext cx="3360420" cy="2520315"/>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395528" y="404622"/>
            <a:ext cx="5960110" cy="1569720"/>
          </a:xfrm>
          <a:prstGeom prst="rect">
            <a:avLst/>
          </a:prstGeom>
          <a:solidFill>
            <a:srgbClr val="6F2F9F"/>
          </a:solidFill>
        </p:spPr>
        <p:txBody>
          <a:bodyPr vert="horz" wrap="square" lIns="0" tIns="31750" rIns="0" bIns="0" rtlCol="0">
            <a:spAutoFit/>
          </a:bodyPr>
          <a:lstStyle/>
          <a:p>
            <a:pPr algn="ctr">
              <a:lnSpc>
                <a:spcPct val="100000"/>
              </a:lnSpc>
              <a:spcBef>
                <a:spcPts val="250"/>
              </a:spcBef>
            </a:pPr>
            <a:r>
              <a:rPr sz="4000" b="1" spc="-5" dirty="0">
                <a:solidFill>
                  <a:srgbClr val="FFFF00"/>
                </a:solidFill>
                <a:latin typeface="Amnesty Trade Gothic Cn"/>
                <a:cs typeface="Amnesty Trade Gothic Cn"/>
              </a:rPr>
              <a:t>2013 WRITE </a:t>
            </a:r>
            <a:r>
              <a:rPr sz="4000" b="1" spc="-10" dirty="0">
                <a:solidFill>
                  <a:srgbClr val="FFFF00"/>
                </a:solidFill>
                <a:latin typeface="Amnesty Trade Gothic Cn"/>
                <a:cs typeface="Amnesty Trade Gothic Cn"/>
              </a:rPr>
              <a:t>FOR </a:t>
            </a:r>
            <a:r>
              <a:rPr sz="4000" b="1" spc="-5" dirty="0">
                <a:solidFill>
                  <a:srgbClr val="FFFF00"/>
                </a:solidFill>
                <a:latin typeface="Amnesty Trade Gothic Cn"/>
                <a:cs typeface="Amnesty Trade Gothic Cn"/>
              </a:rPr>
              <a:t>RIGHTS</a:t>
            </a:r>
            <a:r>
              <a:rPr sz="4000" b="1" spc="-10" dirty="0">
                <a:solidFill>
                  <a:srgbClr val="FFFF00"/>
                </a:solidFill>
                <a:latin typeface="Amnesty Trade Gothic Cn"/>
                <a:cs typeface="Amnesty Trade Gothic Cn"/>
              </a:rPr>
              <a:t> </a:t>
            </a:r>
            <a:r>
              <a:rPr sz="4000" b="1" spc="-5" dirty="0">
                <a:solidFill>
                  <a:srgbClr val="FFFF00"/>
                </a:solidFill>
                <a:latin typeface="Amnesty Trade Gothic Cn"/>
                <a:cs typeface="Amnesty Trade Gothic Cn"/>
              </a:rPr>
              <a:t>CASE:</a:t>
            </a:r>
            <a:endParaRPr sz="4000">
              <a:latin typeface="Amnesty Trade Gothic Cn"/>
              <a:cs typeface="Amnesty Trade Gothic Cn"/>
            </a:endParaRPr>
          </a:p>
          <a:p>
            <a:pPr algn="ctr">
              <a:lnSpc>
                <a:spcPct val="100000"/>
              </a:lnSpc>
              <a:spcBef>
                <a:spcPts val="1920"/>
              </a:spcBef>
            </a:pPr>
            <a:r>
              <a:rPr sz="4000" b="1" spc="-5" dirty="0">
                <a:solidFill>
                  <a:srgbClr val="FFFF00"/>
                </a:solidFill>
                <a:latin typeface="Amnesty Trade Gothic Cn"/>
                <a:cs typeface="Amnesty Trade Gothic Cn"/>
              </a:rPr>
              <a:t>IHAR</a:t>
            </a:r>
            <a:r>
              <a:rPr sz="4000" b="1" spc="-55" dirty="0">
                <a:solidFill>
                  <a:srgbClr val="FFFF00"/>
                </a:solidFill>
                <a:latin typeface="Amnesty Trade Gothic Cn"/>
                <a:cs typeface="Amnesty Trade Gothic Cn"/>
              </a:rPr>
              <a:t> </a:t>
            </a:r>
            <a:r>
              <a:rPr sz="4000" b="1" spc="-5" dirty="0">
                <a:solidFill>
                  <a:srgbClr val="FFFF00"/>
                </a:solidFill>
                <a:latin typeface="Amnesty Trade Gothic Cn"/>
                <a:cs typeface="Amnesty Trade Gothic Cn"/>
              </a:rPr>
              <a:t>TSIKHANYUK</a:t>
            </a:r>
            <a:endParaRPr sz="4000">
              <a:latin typeface="Amnesty Trade Gothic Cn"/>
              <a:cs typeface="Amnesty Trade Gothic Cn"/>
            </a:endParaRPr>
          </a:p>
        </p:txBody>
      </p:sp>
      <p:sp>
        <p:nvSpPr>
          <p:cNvPr id="5" name="object 5"/>
          <p:cNvSpPr/>
          <p:nvPr/>
        </p:nvSpPr>
        <p:spPr>
          <a:xfrm>
            <a:off x="4405884" y="5373623"/>
            <a:ext cx="4107179" cy="135788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457700" y="5375147"/>
            <a:ext cx="4003548" cy="1254252"/>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4562855" y="5479770"/>
            <a:ext cx="3806825" cy="1044575"/>
          </a:xfrm>
          <a:prstGeom prst="rect">
            <a:avLst/>
          </a:prstGeom>
          <a:solidFill>
            <a:srgbClr val="FFFF00"/>
          </a:solidFill>
        </p:spPr>
        <p:txBody>
          <a:bodyPr vert="horz" wrap="square" lIns="0" tIns="147955" rIns="0" bIns="0" rtlCol="0">
            <a:spAutoFit/>
          </a:bodyPr>
          <a:lstStyle/>
          <a:p>
            <a:pPr marL="82550">
              <a:lnSpc>
                <a:spcPct val="100000"/>
              </a:lnSpc>
              <a:spcBef>
                <a:spcPts val="1165"/>
              </a:spcBef>
            </a:pPr>
            <a:r>
              <a:rPr sz="1600" spc="-10" dirty="0">
                <a:latin typeface="Amnesty Trade Gothic"/>
                <a:cs typeface="Amnesty Trade Gothic"/>
              </a:rPr>
              <a:t>After </a:t>
            </a:r>
            <a:r>
              <a:rPr sz="1600" b="1" i="1" spc="-10" dirty="0">
                <a:latin typeface="Amnesty Trade Gothic"/>
                <a:cs typeface="Amnesty Trade Gothic"/>
              </a:rPr>
              <a:t>Write </a:t>
            </a:r>
            <a:r>
              <a:rPr sz="1600" b="1" i="1" spc="-5" dirty="0">
                <a:latin typeface="Amnesty Trade Gothic"/>
                <a:cs typeface="Amnesty Trade Gothic"/>
              </a:rPr>
              <a:t>for Rights 2013</a:t>
            </a:r>
            <a:r>
              <a:rPr sz="1600" spc="-5" dirty="0">
                <a:latin typeface="Amnesty Trade Gothic"/>
                <a:cs typeface="Amnesty Trade Gothic"/>
              </a:rPr>
              <a:t>, Ihar was  </a:t>
            </a:r>
            <a:r>
              <a:rPr sz="1600" spc="-10" dirty="0">
                <a:latin typeface="Amnesty Trade Gothic"/>
                <a:cs typeface="Amnesty Trade Gothic"/>
              </a:rPr>
              <a:t>released </a:t>
            </a:r>
            <a:r>
              <a:rPr sz="1600" spc="-5" dirty="0">
                <a:latin typeface="Amnesty Trade Gothic"/>
                <a:cs typeface="Amnesty Trade Gothic"/>
              </a:rPr>
              <a:t>without </a:t>
            </a:r>
            <a:r>
              <a:rPr sz="1600" spc="-10" dirty="0">
                <a:latin typeface="Amnesty Trade Gothic"/>
                <a:cs typeface="Amnesty Trade Gothic"/>
              </a:rPr>
              <a:t>charge and created </a:t>
            </a:r>
            <a:r>
              <a:rPr sz="1600" spc="-5" dirty="0">
                <a:latin typeface="Amnesty Trade Gothic"/>
                <a:cs typeface="Amnesty Trade Gothic"/>
              </a:rPr>
              <a:t>a  support </a:t>
            </a:r>
            <a:r>
              <a:rPr sz="1600" spc="-10" dirty="0">
                <a:latin typeface="Amnesty Trade Gothic"/>
                <a:cs typeface="Amnesty Trade Gothic"/>
              </a:rPr>
              <a:t>group </a:t>
            </a:r>
            <a:r>
              <a:rPr sz="1600" spc="-5" dirty="0">
                <a:latin typeface="Amnesty Trade Gothic"/>
                <a:cs typeface="Amnesty Trade Gothic"/>
              </a:rPr>
              <a:t>for families </a:t>
            </a:r>
            <a:r>
              <a:rPr sz="1600" spc="-10" dirty="0">
                <a:latin typeface="Amnesty Trade Gothic"/>
                <a:cs typeface="Amnesty Trade Gothic"/>
              </a:rPr>
              <a:t>of gay</a:t>
            </a:r>
            <a:r>
              <a:rPr sz="1600" spc="130" dirty="0">
                <a:latin typeface="Amnesty Trade Gothic"/>
                <a:cs typeface="Amnesty Trade Gothic"/>
              </a:rPr>
              <a:t> </a:t>
            </a:r>
            <a:r>
              <a:rPr sz="1600" spc="-5" dirty="0">
                <a:latin typeface="Amnesty Trade Gothic"/>
                <a:cs typeface="Amnesty Trade Gothic"/>
              </a:rPr>
              <a:t>children.</a:t>
            </a:r>
            <a:endParaRPr sz="1600">
              <a:latin typeface="Amnesty Trade Gothic"/>
              <a:cs typeface="Amnesty Trade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47772" y="2060828"/>
            <a:ext cx="6396227" cy="479716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747772" y="251968"/>
            <a:ext cx="6174105" cy="1569720"/>
          </a:xfrm>
          <a:prstGeom prst="rect">
            <a:avLst/>
          </a:prstGeom>
          <a:solidFill>
            <a:srgbClr val="FC39B7"/>
          </a:solidFill>
        </p:spPr>
        <p:txBody>
          <a:bodyPr vert="horz" wrap="square" lIns="0" tIns="31115" rIns="0" bIns="0" rtlCol="0">
            <a:spAutoFit/>
          </a:bodyPr>
          <a:lstStyle/>
          <a:p>
            <a:pPr algn="ctr">
              <a:lnSpc>
                <a:spcPct val="100000"/>
              </a:lnSpc>
              <a:spcBef>
                <a:spcPts val="245"/>
              </a:spcBef>
            </a:pPr>
            <a:r>
              <a:rPr sz="4000" b="1" spc="-5" dirty="0">
                <a:solidFill>
                  <a:srgbClr val="FFFF00"/>
                </a:solidFill>
                <a:latin typeface="Amnesty Trade Gothic Cn"/>
                <a:cs typeface="Amnesty Trade Gothic Cn"/>
              </a:rPr>
              <a:t>2011 WRITE </a:t>
            </a:r>
            <a:r>
              <a:rPr sz="4000" b="1" spc="-10" dirty="0">
                <a:solidFill>
                  <a:srgbClr val="FFFF00"/>
                </a:solidFill>
                <a:latin typeface="Amnesty Trade Gothic Cn"/>
                <a:cs typeface="Amnesty Trade Gothic Cn"/>
              </a:rPr>
              <a:t>FOR </a:t>
            </a:r>
            <a:r>
              <a:rPr sz="4000" b="1" spc="-5" dirty="0">
                <a:solidFill>
                  <a:srgbClr val="FFFF00"/>
                </a:solidFill>
                <a:latin typeface="Amnesty Trade Gothic Cn"/>
                <a:cs typeface="Amnesty Trade Gothic Cn"/>
              </a:rPr>
              <a:t>RIGHTS</a:t>
            </a:r>
            <a:r>
              <a:rPr sz="4000" b="1" spc="-10" dirty="0">
                <a:solidFill>
                  <a:srgbClr val="FFFF00"/>
                </a:solidFill>
                <a:latin typeface="Amnesty Trade Gothic Cn"/>
                <a:cs typeface="Amnesty Trade Gothic Cn"/>
              </a:rPr>
              <a:t> </a:t>
            </a:r>
            <a:r>
              <a:rPr sz="4000" b="1" spc="-5" dirty="0">
                <a:solidFill>
                  <a:srgbClr val="FFFF00"/>
                </a:solidFill>
                <a:latin typeface="Amnesty Trade Gothic Cn"/>
                <a:cs typeface="Amnesty Trade Gothic Cn"/>
              </a:rPr>
              <a:t>CASE:</a:t>
            </a:r>
            <a:endParaRPr sz="4000">
              <a:latin typeface="Amnesty Trade Gothic Cn"/>
              <a:cs typeface="Amnesty Trade Gothic Cn"/>
            </a:endParaRPr>
          </a:p>
          <a:p>
            <a:pPr marL="635" algn="ctr">
              <a:lnSpc>
                <a:spcPct val="100000"/>
              </a:lnSpc>
              <a:spcBef>
                <a:spcPts val="1914"/>
              </a:spcBef>
            </a:pPr>
            <a:r>
              <a:rPr sz="4000" b="1" spc="-5" dirty="0">
                <a:solidFill>
                  <a:srgbClr val="FFFF00"/>
                </a:solidFill>
                <a:latin typeface="Amnesty Trade Gothic Cn"/>
                <a:cs typeface="Amnesty Trade Gothic Cn"/>
              </a:rPr>
              <a:t>INÉS AND</a:t>
            </a:r>
            <a:r>
              <a:rPr sz="4000" b="1" spc="-55" dirty="0">
                <a:solidFill>
                  <a:srgbClr val="FFFF00"/>
                </a:solidFill>
                <a:latin typeface="Amnesty Trade Gothic Cn"/>
                <a:cs typeface="Amnesty Trade Gothic Cn"/>
              </a:rPr>
              <a:t> </a:t>
            </a:r>
            <a:r>
              <a:rPr sz="4000" b="1" spc="-20" dirty="0">
                <a:solidFill>
                  <a:srgbClr val="FFFF00"/>
                </a:solidFill>
                <a:latin typeface="Amnesty Trade Gothic Cn"/>
                <a:cs typeface="Amnesty Trade Gothic Cn"/>
              </a:rPr>
              <a:t>VALENTINA</a:t>
            </a:r>
            <a:endParaRPr sz="4000">
              <a:latin typeface="Amnesty Trade Gothic Cn"/>
              <a:cs typeface="Amnesty Trade Gothic Cn"/>
            </a:endParaRPr>
          </a:p>
        </p:txBody>
      </p:sp>
      <p:sp>
        <p:nvSpPr>
          <p:cNvPr id="4" name="object 4"/>
          <p:cNvSpPr/>
          <p:nvPr/>
        </p:nvSpPr>
        <p:spPr>
          <a:xfrm>
            <a:off x="347472" y="658368"/>
            <a:ext cx="2014727" cy="564337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99288" y="659891"/>
            <a:ext cx="1911095" cy="5538216"/>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03885" y="764755"/>
            <a:ext cx="1701800" cy="5328920"/>
          </a:xfrm>
          <a:prstGeom prst="rect">
            <a:avLst/>
          </a:prstGeom>
          <a:solidFill>
            <a:srgbClr val="FFFF00"/>
          </a:solidFill>
        </p:spPr>
        <p:txBody>
          <a:bodyPr vert="horz" wrap="square" lIns="0" tIns="67310" rIns="0" bIns="0" rtlCol="0">
            <a:spAutoFit/>
          </a:bodyPr>
          <a:lstStyle/>
          <a:p>
            <a:pPr marL="127000">
              <a:lnSpc>
                <a:spcPct val="100000"/>
              </a:lnSpc>
              <a:spcBef>
                <a:spcPts val="530"/>
              </a:spcBef>
            </a:pPr>
            <a:r>
              <a:rPr sz="1600" spc="-5" dirty="0">
                <a:latin typeface="Amnesty Trade Gothic"/>
                <a:cs typeface="Amnesty Trade Gothic"/>
              </a:rPr>
              <a:t>On February</a:t>
            </a:r>
            <a:r>
              <a:rPr sz="1600" spc="-50" dirty="0">
                <a:latin typeface="Amnesty Trade Gothic"/>
                <a:cs typeface="Amnesty Trade Gothic"/>
              </a:rPr>
              <a:t> </a:t>
            </a:r>
            <a:r>
              <a:rPr sz="1600" spc="-10" dirty="0">
                <a:latin typeface="Amnesty Trade Gothic"/>
                <a:cs typeface="Amnesty Trade Gothic"/>
              </a:rPr>
              <a:t>16,</a:t>
            </a:r>
            <a:endParaRPr sz="1600">
              <a:latin typeface="Amnesty Trade Gothic"/>
              <a:cs typeface="Amnesty Trade Gothic"/>
            </a:endParaRPr>
          </a:p>
          <a:p>
            <a:pPr marL="127000" marR="24130">
              <a:lnSpc>
                <a:spcPct val="100000"/>
              </a:lnSpc>
            </a:pPr>
            <a:r>
              <a:rPr sz="1600" spc="-5" dirty="0">
                <a:latin typeface="Amnesty Trade Gothic"/>
                <a:cs typeface="Amnesty Trade Gothic"/>
              </a:rPr>
              <a:t>2002 Ines </a:t>
            </a:r>
            <a:r>
              <a:rPr sz="1600" spc="-10" dirty="0">
                <a:latin typeface="Amnesty Trade Gothic"/>
                <a:cs typeface="Amnesty Trade Gothic"/>
              </a:rPr>
              <a:t>and  </a:t>
            </a:r>
            <a:r>
              <a:rPr sz="1600" spc="-15" dirty="0">
                <a:latin typeface="Amnesty Trade Gothic"/>
                <a:cs typeface="Amnesty Trade Gothic"/>
              </a:rPr>
              <a:t>Valentina, </a:t>
            </a:r>
            <a:r>
              <a:rPr sz="1600" spc="-10" dirty="0">
                <a:latin typeface="Amnesty Trade Gothic"/>
                <a:cs typeface="Amnesty Trade Gothic"/>
              </a:rPr>
              <a:t>from  </a:t>
            </a:r>
            <a:r>
              <a:rPr sz="1600" spc="-5" dirty="0">
                <a:latin typeface="Amnesty Trade Gothic"/>
                <a:cs typeface="Amnesty Trade Gothic"/>
              </a:rPr>
              <a:t>the Me’phaa  nation, were  raped </a:t>
            </a:r>
            <a:r>
              <a:rPr sz="1600" spc="-10" dirty="0">
                <a:latin typeface="Amnesty Trade Gothic"/>
                <a:cs typeface="Amnesty Trade Gothic"/>
              </a:rPr>
              <a:t>and beaten  </a:t>
            </a:r>
            <a:r>
              <a:rPr sz="1600" spc="-5" dirty="0">
                <a:latin typeface="Amnesty Trade Gothic"/>
                <a:cs typeface="Amnesty Trade Gothic"/>
              </a:rPr>
              <a:t>by </a:t>
            </a:r>
            <a:r>
              <a:rPr sz="1600" spc="-10" dirty="0">
                <a:latin typeface="Amnesty Trade Gothic"/>
                <a:cs typeface="Amnesty Trade Gothic"/>
              </a:rPr>
              <a:t>officers </a:t>
            </a:r>
            <a:r>
              <a:rPr sz="1600" spc="-5" dirty="0">
                <a:latin typeface="Amnesty Trade Gothic"/>
                <a:cs typeface="Amnesty Trade Gothic"/>
              </a:rPr>
              <a:t>in the  Mexican</a:t>
            </a:r>
            <a:r>
              <a:rPr sz="1600" spc="-60" dirty="0">
                <a:latin typeface="Amnesty Trade Gothic"/>
                <a:cs typeface="Amnesty Trade Gothic"/>
              </a:rPr>
              <a:t> </a:t>
            </a:r>
            <a:r>
              <a:rPr sz="1600" spc="-30" dirty="0">
                <a:latin typeface="Amnesty Trade Gothic"/>
                <a:cs typeface="Amnesty Trade Gothic"/>
              </a:rPr>
              <a:t>army.</a:t>
            </a:r>
            <a:endParaRPr sz="1600">
              <a:latin typeface="Amnesty Trade Gothic"/>
              <a:cs typeface="Amnesty Trade Gothic"/>
            </a:endParaRPr>
          </a:p>
          <a:p>
            <a:pPr>
              <a:lnSpc>
                <a:spcPct val="100000"/>
              </a:lnSpc>
              <a:spcBef>
                <a:spcPts val="20"/>
              </a:spcBef>
            </a:pPr>
            <a:endParaRPr sz="1650">
              <a:latin typeface="Times New Roman"/>
              <a:cs typeface="Times New Roman"/>
            </a:endParaRPr>
          </a:p>
          <a:p>
            <a:pPr marL="127000" marR="38100">
              <a:lnSpc>
                <a:spcPct val="100000"/>
              </a:lnSpc>
            </a:pPr>
            <a:r>
              <a:rPr sz="1600" spc="-10" dirty="0">
                <a:latin typeface="Amnesty Trade Gothic"/>
                <a:cs typeface="Amnesty Trade Gothic"/>
              </a:rPr>
              <a:t>After </a:t>
            </a:r>
            <a:r>
              <a:rPr sz="1600" b="1" i="1" spc="-10" dirty="0">
                <a:latin typeface="Amnesty Trade Gothic"/>
                <a:cs typeface="Amnesty Trade Gothic"/>
              </a:rPr>
              <a:t>Write </a:t>
            </a:r>
            <a:r>
              <a:rPr sz="1600" b="1" i="1" spc="-5" dirty="0">
                <a:latin typeface="Amnesty Trade Gothic"/>
                <a:cs typeface="Amnesty Trade Gothic"/>
              </a:rPr>
              <a:t>for  Rights </a:t>
            </a:r>
            <a:r>
              <a:rPr sz="1600" b="1" i="1" spc="-10" dirty="0">
                <a:latin typeface="Amnesty Trade Gothic"/>
                <a:cs typeface="Amnesty Trade Gothic"/>
              </a:rPr>
              <a:t>2011</a:t>
            </a:r>
            <a:r>
              <a:rPr sz="1600" b="1" spc="-10" dirty="0">
                <a:latin typeface="Amnesty Trade Gothic"/>
                <a:cs typeface="Amnesty Trade Gothic"/>
              </a:rPr>
              <a:t>, </a:t>
            </a:r>
            <a:r>
              <a:rPr sz="1600" spc="-5" dirty="0">
                <a:latin typeface="Amnesty Trade Gothic"/>
                <a:cs typeface="Amnesty Trade Gothic"/>
              </a:rPr>
              <a:t>the  Mexican  </a:t>
            </a:r>
            <a:r>
              <a:rPr sz="1600" spc="-10" dirty="0">
                <a:latin typeface="Amnesty Trade Gothic"/>
                <a:cs typeface="Amnesty Trade Gothic"/>
              </a:rPr>
              <a:t>government  </a:t>
            </a:r>
            <a:r>
              <a:rPr sz="1600" spc="-5" dirty="0">
                <a:latin typeface="Amnesty Trade Gothic"/>
                <a:cs typeface="Amnesty Trade Gothic"/>
              </a:rPr>
              <a:t>finally </a:t>
            </a:r>
            <a:r>
              <a:rPr sz="1600" spc="-10" dirty="0">
                <a:latin typeface="Amnesty Trade Gothic"/>
                <a:cs typeface="Amnesty Trade Gothic"/>
              </a:rPr>
              <a:t>accepted  formal  </a:t>
            </a:r>
            <a:r>
              <a:rPr sz="1600" spc="-5" dirty="0">
                <a:latin typeface="Amnesty Trade Gothic"/>
                <a:cs typeface="Amnesty Trade Gothic"/>
              </a:rPr>
              <a:t>responsibility for  the rape </a:t>
            </a:r>
            <a:r>
              <a:rPr sz="1600" spc="-10" dirty="0">
                <a:latin typeface="Amnesty Trade Gothic"/>
                <a:cs typeface="Amnesty Trade Gothic"/>
              </a:rPr>
              <a:t>and  </a:t>
            </a:r>
            <a:r>
              <a:rPr sz="1600" spc="-5" dirty="0">
                <a:latin typeface="Amnesty Trade Gothic"/>
                <a:cs typeface="Amnesty Trade Gothic"/>
              </a:rPr>
              <a:t>abuse </a:t>
            </a:r>
            <a:r>
              <a:rPr sz="1600" spc="-10" dirty="0">
                <a:latin typeface="Amnesty Trade Gothic"/>
                <a:cs typeface="Amnesty Trade Gothic"/>
              </a:rPr>
              <a:t>of  </a:t>
            </a:r>
            <a:r>
              <a:rPr sz="1600" spc="-15" dirty="0">
                <a:latin typeface="Amnesty Trade Gothic"/>
                <a:cs typeface="Amnesty Trade Gothic"/>
              </a:rPr>
              <a:t>Valentina </a:t>
            </a:r>
            <a:r>
              <a:rPr sz="1600" spc="-10" dirty="0">
                <a:latin typeface="Amnesty Trade Gothic"/>
                <a:cs typeface="Amnesty Trade Gothic"/>
              </a:rPr>
              <a:t>and  </a:t>
            </a:r>
            <a:r>
              <a:rPr sz="1600" spc="-5" dirty="0">
                <a:latin typeface="Amnesty Trade Gothic"/>
                <a:cs typeface="Amnesty Trade Gothic"/>
              </a:rPr>
              <a:t>Inés by </a:t>
            </a:r>
            <a:r>
              <a:rPr sz="1600" spc="-10" dirty="0">
                <a:latin typeface="Amnesty Trade Gothic"/>
                <a:cs typeface="Amnesty Trade Gothic"/>
              </a:rPr>
              <a:t>Mexican  </a:t>
            </a:r>
            <a:r>
              <a:rPr sz="1600" spc="-5" dirty="0">
                <a:latin typeface="Amnesty Trade Gothic"/>
                <a:cs typeface="Amnesty Trade Gothic"/>
              </a:rPr>
              <a:t>soldiers.</a:t>
            </a:r>
            <a:endParaRPr sz="1600">
              <a:latin typeface="Amnesty Trade Gothic"/>
              <a:cs typeface="Amnesty Trade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10202" y="0"/>
            <a:ext cx="4733798" cy="68579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805676" y="342900"/>
            <a:ext cx="2232660" cy="1613535"/>
          </a:xfrm>
          <a:custGeom>
            <a:avLst/>
            <a:gdLst/>
            <a:ahLst/>
            <a:cxnLst/>
            <a:rect l="l" t="t" r="r" b="b"/>
            <a:pathLst>
              <a:path w="2232659" h="1613535">
                <a:moveTo>
                  <a:pt x="930021" y="1357884"/>
                </a:moveTo>
                <a:lnTo>
                  <a:pt x="371982" y="1357884"/>
                </a:lnTo>
                <a:lnTo>
                  <a:pt x="374776" y="1613408"/>
                </a:lnTo>
                <a:lnTo>
                  <a:pt x="930021" y="1357884"/>
                </a:lnTo>
                <a:close/>
              </a:path>
              <a:path w="2232659" h="1613535">
                <a:moveTo>
                  <a:pt x="2005838" y="0"/>
                </a:moveTo>
                <a:lnTo>
                  <a:pt x="226314" y="0"/>
                </a:lnTo>
                <a:lnTo>
                  <a:pt x="180673" y="4598"/>
                </a:lnTo>
                <a:lnTo>
                  <a:pt x="138177" y="17787"/>
                </a:lnTo>
                <a:lnTo>
                  <a:pt x="99733" y="38656"/>
                </a:lnTo>
                <a:lnTo>
                  <a:pt x="66246" y="66293"/>
                </a:lnTo>
                <a:lnTo>
                  <a:pt x="38623" y="99789"/>
                </a:lnTo>
                <a:lnTo>
                  <a:pt x="17770" y="138231"/>
                </a:lnTo>
                <a:lnTo>
                  <a:pt x="4593" y="180710"/>
                </a:lnTo>
                <a:lnTo>
                  <a:pt x="0" y="226313"/>
                </a:lnTo>
                <a:lnTo>
                  <a:pt x="0" y="1131570"/>
                </a:lnTo>
                <a:lnTo>
                  <a:pt x="4593" y="1177173"/>
                </a:lnTo>
                <a:lnTo>
                  <a:pt x="17770" y="1219652"/>
                </a:lnTo>
                <a:lnTo>
                  <a:pt x="38623" y="1258094"/>
                </a:lnTo>
                <a:lnTo>
                  <a:pt x="66246" y="1291589"/>
                </a:lnTo>
                <a:lnTo>
                  <a:pt x="99733" y="1319227"/>
                </a:lnTo>
                <a:lnTo>
                  <a:pt x="138177" y="1340096"/>
                </a:lnTo>
                <a:lnTo>
                  <a:pt x="180673" y="1353285"/>
                </a:lnTo>
                <a:lnTo>
                  <a:pt x="226314" y="1357884"/>
                </a:lnTo>
                <a:lnTo>
                  <a:pt x="2005838" y="1357884"/>
                </a:lnTo>
                <a:lnTo>
                  <a:pt x="2051441" y="1353285"/>
                </a:lnTo>
                <a:lnTo>
                  <a:pt x="2093920" y="1340096"/>
                </a:lnTo>
                <a:lnTo>
                  <a:pt x="2132362" y="1319227"/>
                </a:lnTo>
                <a:lnTo>
                  <a:pt x="2165857" y="1291589"/>
                </a:lnTo>
                <a:lnTo>
                  <a:pt x="2193495" y="1258094"/>
                </a:lnTo>
                <a:lnTo>
                  <a:pt x="2214364" y="1219652"/>
                </a:lnTo>
                <a:lnTo>
                  <a:pt x="2227553" y="1177173"/>
                </a:lnTo>
                <a:lnTo>
                  <a:pt x="2232152" y="1131570"/>
                </a:lnTo>
                <a:lnTo>
                  <a:pt x="2232152" y="226313"/>
                </a:lnTo>
                <a:lnTo>
                  <a:pt x="2227553" y="180710"/>
                </a:lnTo>
                <a:lnTo>
                  <a:pt x="2214364" y="138231"/>
                </a:lnTo>
                <a:lnTo>
                  <a:pt x="2193495" y="99789"/>
                </a:lnTo>
                <a:lnTo>
                  <a:pt x="2165857" y="66294"/>
                </a:lnTo>
                <a:lnTo>
                  <a:pt x="2132362" y="38656"/>
                </a:lnTo>
                <a:lnTo>
                  <a:pt x="2093920" y="17787"/>
                </a:lnTo>
                <a:lnTo>
                  <a:pt x="2051441" y="4598"/>
                </a:lnTo>
                <a:lnTo>
                  <a:pt x="2005838" y="0"/>
                </a:lnTo>
                <a:close/>
              </a:path>
            </a:pathLst>
          </a:custGeom>
          <a:solidFill>
            <a:srgbClr val="FFFFFF"/>
          </a:solidFill>
        </p:spPr>
        <p:txBody>
          <a:bodyPr wrap="square" lIns="0" tIns="0" rIns="0" bIns="0" rtlCol="0"/>
          <a:lstStyle/>
          <a:p>
            <a:endParaRPr/>
          </a:p>
        </p:txBody>
      </p:sp>
      <p:sp>
        <p:nvSpPr>
          <p:cNvPr id="4" name="object 4"/>
          <p:cNvSpPr/>
          <p:nvPr/>
        </p:nvSpPr>
        <p:spPr>
          <a:xfrm>
            <a:off x="6805676" y="342900"/>
            <a:ext cx="2232660" cy="1613535"/>
          </a:xfrm>
          <a:custGeom>
            <a:avLst/>
            <a:gdLst/>
            <a:ahLst/>
            <a:cxnLst/>
            <a:rect l="l" t="t" r="r" b="b"/>
            <a:pathLst>
              <a:path w="2232659" h="1613535">
                <a:moveTo>
                  <a:pt x="0" y="226313"/>
                </a:moveTo>
                <a:lnTo>
                  <a:pt x="4593" y="180710"/>
                </a:lnTo>
                <a:lnTo>
                  <a:pt x="17770" y="138231"/>
                </a:lnTo>
                <a:lnTo>
                  <a:pt x="38623" y="99789"/>
                </a:lnTo>
                <a:lnTo>
                  <a:pt x="66246" y="66293"/>
                </a:lnTo>
                <a:lnTo>
                  <a:pt x="99733" y="38656"/>
                </a:lnTo>
                <a:lnTo>
                  <a:pt x="138177" y="17787"/>
                </a:lnTo>
                <a:lnTo>
                  <a:pt x="180673" y="4598"/>
                </a:lnTo>
                <a:lnTo>
                  <a:pt x="226314" y="0"/>
                </a:lnTo>
                <a:lnTo>
                  <a:pt x="371982" y="0"/>
                </a:lnTo>
                <a:lnTo>
                  <a:pt x="930021" y="0"/>
                </a:lnTo>
                <a:lnTo>
                  <a:pt x="2005838" y="0"/>
                </a:lnTo>
                <a:lnTo>
                  <a:pt x="2051441" y="4598"/>
                </a:lnTo>
                <a:lnTo>
                  <a:pt x="2093920" y="17787"/>
                </a:lnTo>
                <a:lnTo>
                  <a:pt x="2132362" y="38656"/>
                </a:lnTo>
                <a:lnTo>
                  <a:pt x="2165857" y="66294"/>
                </a:lnTo>
                <a:lnTo>
                  <a:pt x="2193495" y="99789"/>
                </a:lnTo>
                <a:lnTo>
                  <a:pt x="2214364" y="138231"/>
                </a:lnTo>
                <a:lnTo>
                  <a:pt x="2227553" y="180710"/>
                </a:lnTo>
                <a:lnTo>
                  <a:pt x="2232152" y="226313"/>
                </a:lnTo>
                <a:lnTo>
                  <a:pt x="2232152" y="792099"/>
                </a:lnTo>
                <a:lnTo>
                  <a:pt x="2232152" y="1131570"/>
                </a:lnTo>
                <a:lnTo>
                  <a:pt x="2227553" y="1177173"/>
                </a:lnTo>
                <a:lnTo>
                  <a:pt x="2214364" y="1219652"/>
                </a:lnTo>
                <a:lnTo>
                  <a:pt x="2193495" y="1258094"/>
                </a:lnTo>
                <a:lnTo>
                  <a:pt x="2165857" y="1291589"/>
                </a:lnTo>
                <a:lnTo>
                  <a:pt x="2132362" y="1319227"/>
                </a:lnTo>
                <a:lnTo>
                  <a:pt x="2093920" y="1340096"/>
                </a:lnTo>
                <a:lnTo>
                  <a:pt x="2051441" y="1353285"/>
                </a:lnTo>
                <a:lnTo>
                  <a:pt x="2005838" y="1357884"/>
                </a:lnTo>
                <a:lnTo>
                  <a:pt x="930021" y="1357884"/>
                </a:lnTo>
                <a:lnTo>
                  <a:pt x="374776" y="1613408"/>
                </a:lnTo>
                <a:lnTo>
                  <a:pt x="371982" y="1357884"/>
                </a:lnTo>
                <a:lnTo>
                  <a:pt x="226314" y="1357884"/>
                </a:lnTo>
                <a:lnTo>
                  <a:pt x="180673" y="1353285"/>
                </a:lnTo>
                <a:lnTo>
                  <a:pt x="138177" y="1340096"/>
                </a:lnTo>
                <a:lnTo>
                  <a:pt x="99733" y="1319227"/>
                </a:lnTo>
                <a:lnTo>
                  <a:pt x="66246" y="1291589"/>
                </a:lnTo>
                <a:lnTo>
                  <a:pt x="38623" y="1258094"/>
                </a:lnTo>
                <a:lnTo>
                  <a:pt x="17770" y="1219652"/>
                </a:lnTo>
                <a:lnTo>
                  <a:pt x="4593" y="1177173"/>
                </a:lnTo>
                <a:lnTo>
                  <a:pt x="0" y="1131570"/>
                </a:lnTo>
                <a:lnTo>
                  <a:pt x="0" y="792099"/>
                </a:lnTo>
                <a:lnTo>
                  <a:pt x="0" y="226313"/>
                </a:lnTo>
                <a:close/>
              </a:path>
            </a:pathLst>
          </a:custGeom>
          <a:ln w="25399">
            <a:solidFill>
              <a:srgbClr val="000000"/>
            </a:solidFill>
          </a:ln>
        </p:spPr>
        <p:txBody>
          <a:bodyPr wrap="square" lIns="0" tIns="0" rIns="0" bIns="0" rtlCol="0"/>
          <a:lstStyle/>
          <a:p>
            <a:endParaRPr/>
          </a:p>
        </p:txBody>
      </p:sp>
      <p:sp>
        <p:nvSpPr>
          <p:cNvPr id="5" name="object 5"/>
          <p:cNvSpPr txBox="1"/>
          <p:nvPr/>
        </p:nvSpPr>
        <p:spPr>
          <a:xfrm>
            <a:off x="6959600" y="591154"/>
            <a:ext cx="1925320" cy="865505"/>
          </a:xfrm>
          <a:prstGeom prst="rect">
            <a:avLst/>
          </a:prstGeom>
        </p:spPr>
        <p:txBody>
          <a:bodyPr vert="horz" wrap="square" lIns="0" tIns="0" rIns="0" bIns="0" rtlCol="0">
            <a:spAutoFit/>
          </a:bodyPr>
          <a:lstStyle/>
          <a:p>
            <a:pPr marL="12065" marR="5080" indent="-1270" algn="ctr">
              <a:lnSpc>
                <a:spcPct val="99300"/>
              </a:lnSpc>
            </a:pPr>
            <a:r>
              <a:rPr sz="1400" dirty="0">
                <a:latin typeface="Amnesty Trade Gothic"/>
                <a:cs typeface="Amnesty Trade Gothic"/>
              </a:rPr>
              <a:t>“I wanted a laptop for  Christmas, but I got </a:t>
            </a:r>
            <a:r>
              <a:rPr sz="1400" spc="-5" dirty="0">
                <a:latin typeface="Amnesty Trade Gothic"/>
                <a:cs typeface="Amnesty Trade Gothic"/>
              </a:rPr>
              <a:t>my  </a:t>
            </a:r>
            <a:r>
              <a:rPr sz="1400" dirty="0">
                <a:latin typeface="Amnesty Trade Gothic"/>
                <a:cs typeface="Amnesty Trade Gothic"/>
              </a:rPr>
              <a:t>father back, the biggest  Christmas present</a:t>
            </a:r>
            <a:r>
              <a:rPr sz="1400" spc="-160" dirty="0">
                <a:latin typeface="Amnesty Trade Gothic"/>
                <a:cs typeface="Amnesty Trade Gothic"/>
              </a:rPr>
              <a:t> </a:t>
            </a:r>
            <a:r>
              <a:rPr sz="1400" spc="-10" dirty="0">
                <a:latin typeface="Amnesty Trade Gothic"/>
                <a:cs typeface="Amnesty Trade Gothic"/>
              </a:rPr>
              <a:t>ever.”</a:t>
            </a:r>
            <a:endParaRPr sz="1400">
              <a:latin typeface="Amnesty Trade Gothic"/>
              <a:cs typeface="Amnesty Trade Gothic"/>
            </a:endParaRPr>
          </a:p>
        </p:txBody>
      </p:sp>
      <p:sp>
        <p:nvSpPr>
          <p:cNvPr id="6" name="object 6"/>
          <p:cNvSpPr/>
          <p:nvPr/>
        </p:nvSpPr>
        <p:spPr>
          <a:xfrm>
            <a:off x="598931" y="915924"/>
            <a:ext cx="3063240" cy="358902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50748" y="917447"/>
            <a:ext cx="2959607" cy="3485388"/>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755573" y="1021841"/>
            <a:ext cx="2750185" cy="3275329"/>
          </a:xfrm>
          <a:prstGeom prst="rect">
            <a:avLst/>
          </a:prstGeom>
          <a:solidFill>
            <a:srgbClr val="FFFF00"/>
          </a:solidFill>
        </p:spPr>
        <p:txBody>
          <a:bodyPr vert="horz" wrap="square" lIns="0" tIns="107950" rIns="0" bIns="0" rtlCol="0">
            <a:spAutoFit/>
          </a:bodyPr>
          <a:lstStyle/>
          <a:p>
            <a:pPr marL="226060" marR="182880">
              <a:lnSpc>
                <a:spcPct val="100000"/>
              </a:lnSpc>
              <a:spcBef>
                <a:spcPts val="850"/>
              </a:spcBef>
            </a:pPr>
            <a:r>
              <a:rPr sz="1800" dirty="0">
                <a:latin typeface="Amnesty Trade Gothic"/>
                <a:cs typeface="Amnesty Trade Gothic"/>
              </a:rPr>
              <a:t>Femi Peters </a:t>
            </a:r>
            <a:r>
              <a:rPr sz="1800" spc="-25" dirty="0">
                <a:latin typeface="Amnesty Trade Gothic"/>
                <a:cs typeface="Amnesty Trade Gothic"/>
              </a:rPr>
              <a:t>Jr., </a:t>
            </a:r>
            <a:r>
              <a:rPr sz="1800" dirty="0">
                <a:latin typeface="Amnesty Trade Gothic"/>
                <a:cs typeface="Amnesty Trade Gothic"/>
              </a:rPr>
              <a:t>son of  Femi Peters (pictured  right), was arrested  during a peaceful  political demonstration  in Gambia in 2009.</a:t>
            </a:r>
            <a:r>
              <a:rPr sz="1800" spc="-95" dirty="0">
                <a:latin typeface="Amnesty Trade Gothic"/>
                <a:cs typeface="Amnesty Trade Gothic"/>
              </a:rPr>
              <a:t> </a:t>
            </a:r>
            <a:r>
              <a:rPr sz="1800" dirty="0">
                <a:latin typeface="Amnesty Trade Gothic"/>
                <a:cs typeface="Amnesty Trade Gothic"/>
              </a:rPr>
              <a:t>He  was a feature case in  </a:t>
            </a:r>
            <a:r>
              <a:rPr sz="1800" b="1" i="1" spc="-10" dirty="0">
                <a:latin typeface="Amnesty Trade Gothic"/>
                <a:cs typeface="Amnesty Trade Gothic"/>
              </a:rPr>
              <a:t>Write </a:t>
            </a:r>
            <a:r>
              <a:rPr sz="1800" b="1" i="1" dirty="0">
                <a:latin typeface="Amnesty Trade Gothic"/>
                <a:cs typeface="Amnesty Trade Gothic"/>
              </a:rPr>
              <a:t>for Rights </a:t>
            </a:r>
            <a:r>
              <a:rPr sz="1800" b="1" i="1" spc="5" dirty="0">
                <a:latin typeface="Amnesty Trade Gothic"/>
                <a:cs typeface="Amnesty Trade Gothic"/>
              </a:rPr>
              <a:t>2010  </a:t>
            </a:r>
            <a:r>
              <a:rPr sz="1800" dirty="0">
                <a:latin typeface="Amnesty Trade Gothic"/>
                <a:cs typeface="Amnesty Trade Gothic"/>
              </a:rPr>
              <a:t>and was released in  Gambia on Human  Rights</a:t>
            </a:r>
            <a:r>
              <a:rPr sz="1800" spc="-100" dirty="0">
                <a:latin typeface="Amnesty Trade Gothic"/>
                <a:cs typeface="Amnesty Trade Gothic"/>
              </a:rPr>
              <a:t> </a:t>
            </a:r>
            <a:r>
              <a:rPr sz="1800" spc="-35" dirty="0">
                <a:latin typeface="Amnesty Trade Gothic"/>
                <a:cs typeface="Amnesty Trade Gothic"/>
              </a:rPr>
              <a:t>Day.</a:t>
            </a:r>
            <a:endParaRPr sz="1800">
              <a:latin typeface="Amnesty Trade Gothic"/>
              <a:cs typeface="Amnesty Trade Gothic"/>
            </a:endParaRPr>
          </a:p>
        </p:txBody>
      </p:sp>
      <p:sp>
        <p:nvSpPr>
          <p:cNvPr id="9" name="object 9"/>
          <p:cNvSpPr txBox="1"/>
          <p:nvPr/>
        </p:nvSpPr>
        <p:spPr>
          <a:xfrm>
            <a:off x="323532" y="4941112"/>
            <a:ext cx="6174105" cy="1569720"/>
          </a:xfrm>
          <a:prstGeom prst="rect">
            <a:avLst/>
          </a:prstGeom>
          <a:solidFill>
            <a:srgbClr val="FFC000"/>
          </a:solidFill>
        </p:spPr>
        <p:txBody>
          <a:bodyPr vert="horz" wrap="square" lIns="0" tIns="32384" rIns="0" bIns="0" rtlCol="0">
            <a:spAutoFit/>
          </a:bodyPr>
          <a:lstStyle/>
          <a:p>
            <a:pPr algn="ctr">
              <a:lnSpc>
                <a:spcPct val="100000"/>
              </a:lnSpc>
              <a:spcBef>
                <a:spcPts val="254"/>
              </a:spcBef>
            </a:pPr>
            <a:r>
              <a:rPr sz="4000" b="1" spc="-5" dirty="0">
                <a:solidFill>
                  <a:srgbClr val="FFFF00"/>
                </a:solidFill>
                <a:latin typeface="Amnesty Trade Gothic Cn"/>
                <a:cs typeface="Amnesty Trade Gothic Cn"/>
              </a:rPr>
              <a:t>2010 WRITE </a:t>
            </a:r>
            <a:r>
              <a:rPr sz="4000" b="1" spc="-10" dirty="0">
                <a:solidFill>
                  <a:srgbClr val="FFFF00"/>
                </a:solidFill>
                <a:latin typeface="Amnesty Trade Gothic Cn"/>
                <a:cs typeface="Amnesty Trade Gothic Cn"/>
              </a:rPr>
              <a:t>FOR </a:t>
            </a:r>
            <a:r>
              <a:rPr sz="4000" b="1" spc="-5" dirty="0">
                <a:solidFill>
                  <a:srgbClr val="FFFF00"/>
                </a:solidFill>
                <a:latin typeface="Amnesty Trade Gothic Cn"/>
                <a:cs typeface="Amnesty Trade Gothic Cn"/>
              </a:rPr>
              <a:t>RIGHTS</a:t>
            </a:r>
            <a:r>
              <a:rPr sz="4000" b="1" spc="-10" dirty="0">
                <a:solidFill>
                  <a:srgbClr val="FFFF00"/>
                </a:solidFill>
                <a:latin typeface="Amnesty Trade Gothic Cn"/>
                <a:cs typeface="Amnesty Trade Gothic Cn"/>
              </a:rPr>
              <a:t> </a:t>
            </a:r>
            <a:r>
              <a:rPr sz="4000" b="1" spc="-5" dirty="0">
                <a:solidFill>
                  <a:srgbClr val="FFFF00"/>
                </a:solidFill>
                <a:latin typeface="Amnesty Trade Gothic Cn"/>
                <a:cs typeface="Amnesty Trade Gothic Cn"/>
              </a:rPr>
              <a:t>CASE:</a:t>
            </a:r>
            <a:endParaRPr sz="4000">
              <a:latin typeface="Amnesty Trade Gothic Cn"/>
              <a:cs typeface="Amnesty Trade Gothic Cn"/>
            </a:endParaRPr>
          </a:p>
          <a:p>
            <a:pPr algn="ctr">
              <a:lnSpc>
                <a:spcPct val="100000"/>
              </a:lnSpc>
              <a:spcBef>
                <a:spcPts val="1914"/>
              </a:spcBef>
            </a:pPr>
            <a:r>
              <a:rPr sz="4000" b="1" spc="-5" dirty="0">
                <a:solidFill>
                  <a:srgbClr val="FFFF00"/>
                </a:solidFill>
                <a:latin typeface="Amnesty Trade Gothic Cn"/>
                <a:cs typeface="Amnesty Trade Gothic Cn"/>
              </a:rPr>
              <a:t>FEMI</a:t>
            </a:r>
            <a:r>
              <a:rPr sz="4000" b="1" spc="-60" dirty="0">
                <a:solidFill>
                  <a:srgbClr val="FFFF00"/>
                </a:solidFill>
                <a:latin typeface="Amnesty Trade Gothic Cn"/>
                <a:cs typeface="Amnesty Trade Gothic Cn"/>
              </a:rPr>
              <a:t> </a:t>
            </a:r>
            <a:r>
              <a:rPr sz="4000" b="1" spc="-5" dirty="0">
                <a:solidFill>
                  <a:srgbClr val="FFFF00"/>
                </a:solidFill>
                <a:latin typeface="Amnesty Trade Gothic Cn"/>
                <a:cs typeface="Amnesty Trade Gothic Cn"/>
              </a:rPr>
              <a:t>PETERS</a:t>
            </a:r>
            <a:endParaRPr sz="4000">
              <a:latin typeface="Amnesty Trade Gothic Cn"/>
              <a:cs typeface="Amnesty Trade Gothic C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808860"/>
            <a:ext cx="6732270" cy="504913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87095" y="227075"/>
            <a:ext cx="5964936" cy="146608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38912" y="227075"/>
            <a:ext cx="5861304" cy="1362456"/>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544118" y="332625"/>
            <a:ext cx="5650865" cy="1152525"/>
          </a:xfrm>
          <a:prstGeom prst="rect">
            <a:avLst/>
          </a:prstGeom>
          <a:solidFill>
            <a:srgbClr val="FFFF00"/>
          </a:solidFill>
        </p:spPr>
        <p:txBody>
          <a:bodyPr vert="horz" wrap="square" lIns="0" tIns="40640" rIns="0" bIns="0" rtlCol="0">
            <a:spAutoFit/>
          </a:bodyPr>
          <a:lstStyle/>
          <a:p>
            <a:pPr marL="150495" marR="191770">
              <a:lnSpc>
                <a:spcPct val="100000"/>
              </a:lnSpc>
              <a:spcBef>
                <a:spcPts val="320"/>
              </a:spcBef>
            </a:pPr>
            <a:r>
              <a:rPr sz="1600" spc="-5" dirty="0">
                <a:latin typeface="Amnesty Trade Gothic"/>
                <a:cs typeface="Amnesty Trade Gothic"/>
              </a:rPr>
              <a:t>Birtukan Mideksa was imprisoned for exercising her right to  </a:t>
            </a:r>
            <a:r>
              <a:rPr sz="1600" spc="-10" dirty="0">
                <a:latin typeface="Amnesty Trade Gothic"/>
                <a:cs typeface="Amnesty Trade Gothic"/>
              </a:rPr>
              <a:t>freedom of </a:t>
            </a:r>
            <a:r>
              <a:rPr sz="1600" spc="-5" dirty="0">
                <a:latin typeface="Amnesty Trade Gothic"/>
                <a:cs typeface="Amnesty Trade Gothic"/>
              </a:rPr>
              <a:t>expression. She was </a:t>
            </a:r>
            <a:r>
              <a:rPr sz="1600" spc="-10" dirty="0">
                <a:latin typeface="Amnesty Trade Gothic"/>
                <a:cs typeface="Amnesty Trade Gothic"/>
              </a:rPr>
              <a:t>featured </a:t>
            </a:r>
            <a:r>
              <a:rPr sz="1600" spc="-5" dirty="0">
                <a:latin typeface="Amnesty Trade Gothic"/>
                <a:cs typeface="Amnesty Trade Gothic"/>
              </a:rPr>
              <a:t>in </a:t>
            </a:r>
            <a:r>
              <a:rPr sz="1600" spc="-15" dirty="0">
                <a:latin typeface="Amnesty Trade Gothic"/>
                <a:cs typeface="Amnesty Trade Gothic"/>
              </a:rPr>
              <a:t>Amnesty’s </a:t>
            </a:r>
            <a:r>
              <a:rPr sz="1600" b="1" i="1" spc="-10" dirty="0">
                <a:latin typeface="Amnesty Trade Gothic"/>
                <a:cs typeface="Amnesty Trade Gothic"/>
              </a:rPr>
              <a:t>Write  </a:t>
            </a:r>
            <a:r>
              <a:rPr sz="1600" b="1" i="1" spc="-5" dirty="0">
                <a:latin typeface="Amnesty Trade Gothic"/>
                <a:cs typeface="Amnesty Trade Gothic"/>
              </a:rPr>
              <a:t>for Rights </a:t>
            </a:r>
            <a:r>
              <a:rPr sz="1600" b="1" i="1" spc="-10" dirty="0">
                <a:latin typeface="Amnesty Trade Gothic"/>
                <a:cs typeface="Amnesty Trade Gothic"/>
              </a:rPr>
              <a:t>2009. </a:t>
            </a:r>
            <a:r>
              <a:rPr sz="1600" spc="-5" dirty="0">
                <a:latin typeface="Amnesty Trade Gothic"/>
                <a:cs typeface="Amnesty Trade Gothic"/>
              </a:rPr>
              <a:t>The </a:t>
            </a:r>
            <a:r>
              <a:rPr sz="1600" spc="-10" dirty="0">
                <a:latin typeface="Amnesty Trade Gothic"/>
                <a:cs typeface="Amnesty Trade Gothic"/>
              </a:rPr>
              <a:t>government </a:t>
            </a:r>
            <a:r>
              <a:rPr sz="1600" spc="-5" dirty="0">
                <a:latin typeface="Amnesty Trade Gothic"/>
                <a:cs typeface="Amnesty Trade Gothic"/>
              </a:rPr>
              <a:t>in Ethiopia </a:t>
            </a:r>
            <a:r>
              <a:rPr sz="1600" spc="-10" dirty="0">
                <a:latin typeface="Amnesty Trade Gothic"/>
                <a:cs typeface="Amnesty Trade Gothic"/>
              </a:rPr>
              <a:t>released </a:t>
            </a:r>
            <a:r>
              <a:rPr sz="1600" spc="-5" dirty="0">
                <a:latin typeface="Amnesty Trade Gothic"/>
                <a:cs typeface="Amnesty Trade Gothic"/>
              </a:rPr>
              <a:t>her  </a:t>
            </a:r>
            <a:r>
              <a:rPr sz="1600" spc="-10" dirty="0">
                <a:latin typeface="Amnesty Trade Gothic"/>
                <a:cs typeface="Amnesty Trade Gothic"/>
              </a:rPr>
              <a:t>after </a:t>
            </a:r>
            <a:r>
              <a:rPr sz="1600" spc="-5" dirty="0">
                <a:latin typeface="Amnesty Trade Gothic"/>
                <a:cs typeface="Amnesty Trade Gothic"/>
              </a:rPr>
              <a:t>she </a:t>
            </a:r>
            <a:r>
              <a:rPr sz="1600" spc="-10" dirty="0">
                <a:latin typeface="Amnesty Trade Gothic"/>
                <a:cs typeface="Amnesty Trade Gothic"/>
              </a:rPr>
              <a:t>served </a:t>
            </a:r>
            <a:r>
              <a:rPr sz="1600" spc="-5" dirty="0">
                <a:latin typeface="Amnesty Trade Gothic"/>
                <a:cs typeface="Amnesty Trade Gothic"/>
              </a:rPr>
              <a:t>21 months </a:t>
            </a:r>
            <a:r>
              <a:rPr sz="1600" spc="-10" dirty="0">
                <a:latin typeface="Amnesty Trade Gothic"/>
                <a:cs typeface="Amnesty Trade Gothic"/>
              </a:rPr>
              <a:t>of </a:t>
            </a:r>
            <a:r>
              <a:rPr sz="1600" spc="-5" dirty="0">
                <a:latin typeface="Amnesty Trade Gothic"/>
                <a:cs typeface="Amnesty Trade Gothic"/>
              </a:rPr>
              <a:t>a life</a:t>
            </a:r>
            <a:r>
              <a:rPr sz="1600" spc="180" dirty="0">
                <a:latin typeface="Amnesty Trade Gothic"/>
                <a:cs typeface="Amnesty Trade Gothic"/>
              </a:rPr>
              <a:t> </a:t>
            </a:r>
            <a:r>
              <a:rPr sz="1600" spc="-10" dirty="0">
                <a:latin typeface="Amnesty Trade Gothic"/>
                <a:cs typeface="Amnesty Trade Gothic"/>
              </a:rPr>
              <a:t>sentence.</a:t>
            </a:r>
            <a:endParaRPr sz="1600">
              <a:latin typeface="Amnesty Trade Gothic"/>
              <a:cs typeface="Amnesty Trade Gothic"/>
            </a:endParaRPr>
          </a:p>
        </p:txBody>
      </p:sp>
      <p:sp>
        <p:nvSpPr>
          <p:cNvPr id="6" name="object 6"/>
          <p:cNvSpPr txBox="1"/>
          <p:nvPr/>
        </p:nvSpPr>
        <p:spPr>
          <a:xfrm>
            <a:off x="6978650" y="920902"/>
            <a:ext cx="1879600" cy="4893945"/>
          </a:xfrm>
          <a:prstGeom prst="rect">
            <a:avLst/>
          </a:prstGeom>
          <a:solidFill>
            <a:srgbClr val="FF0000"/>
          </a:solidFill>
        </p:spPr>
        <p:txBody>
          <a:bodyPr vert="horz" wrap="square" lIns="0" tIns="31750" rIns="0" bIns="0" rtlCol="0">
            <a:spAutoFit/>
          </a:bodyPr>
          <a:lstStyle/>
          <a:p>
            <a:pPr marL="1270" algn="ctr">
              <a:lnSpc>
                <a:spcPct val="100000"/>
              </a:lnSpc>
              <a:spcBef>
                <a:spcPts val="250"/>
              </a:spcBef>
            </a:pPr>
            <a:r>
              <a:rPr sz="4000" b="1" spc="-5" dirty="0">
                <a:solidFill>
                  <a:srgbClr val="FFFF00"/>
                </a:solidFill>
                <a:latin typeface="Amnesty Trade Gothic Cn"/>
                <a:cs typeface="Amnesty Trade Gothic Cn"/>
              </a:rPr>
              <a:t>2009</a:t>
            </a:r>
            <a:endParaRPr sz="4000">
              <a:latin typeface="Amnesty Trade Gothic Cn"/>
              <a:cs typeface="Amnesty Trade Gothic Cn"/>
            </a:endParaRPr>
          </a:p>
          <a:p>
            <a:pPr marL="127635" marR="118110" algn="ctr">
              <a:lnSpc>
                <a:spcPct val="100000"/>
              </a:lnSpc>
            </a:pPr>
            <a:r>
              <a:rPr sz="4000" b="1" spc="-5" dirty="0">
                <a:solidFill>
                  <a:srgbClr val="FFFF00"/>
                </a:solidFill>
                <a:latin typeface="Amnesty Trade Gothic Cn"/>
                <a:cs typeface="Amnesty Trade Gothic Cn"/>
              </a:rPr>
              <a:t>WRITE  FOR  RIGHTS  CASE:</a:t>
            </a:r>
            <a:endParaRPr sz="4000">
              <a:latin typeface="Amnesty Trade Gothic Cn"/>
              <a:cs typeface="Amnesty Trade Gothic Cn"/>
            </a:endParaRPr>
          </a:p>
          <a:p>
            <a:pPr>
              <a:lnSpc>
                <a:spcPct val="100000"/>
              </a:lnSpc>
              <a:spcBef>
                <a:spcPts val="20"/>
              </a:spcBef>
            </a:pPr>
            <a:endParaRPr sz="3750">
              <a:latin typeface="Times New Roman"/>
              <a:cs typeface="Times New Roman"/>
            </a:endParaRPr>
          </a:p>
          <a:p>
            <a:pPr marL="1905" algn="ctr">
              <a:lnSpc>
                <a:spcPts val="4310"/>
              </a:lnSpc>
            </a:pPr>
            <a:r>
              <a:rPr sz="3600" b="1" dirty="0">
                <a:solidFill>
                  <a:srgbClr val="FFFF00"/>
                </a:solidFill>
                <a:latin typeface="Amnesty Trade Gothic Cn"/>
                <a:cs typeface="Amnesty Trade Gothic Cn"/>
              </a:rPr>
              <a:t>BIRTUKAN</a:t>
            </a:r>
            <a:endParaRPr sz="3600">
              <a:latin typeface="Amnesty Trade Gothic Cn"/>
              <a:cs typeface="Amnesty Trade Gothic Cn"/>
            </a:endParaRPr>
          </a:p>
          <a:p>
            <a:pPr marL="1270" algn="ctr">
              <a:lnSpc>
                <a:spcPts val="4790"/>
              </a:lnSpc>
            </a:pPr>
            <a:r>
              <a:rPr sz="4000" b="1" spc="-5" dirty="0">
                <a:solidFill>
                  <a:srgbClr val="FFFF00"/>
                </a:solidFill>
                <a:latin typeface="Amnesty Trade Gothic Cn"/>
                <a:cs typeface="Amnesty Trade Gothic Cn"/>
              </a:rPr>
              <a:t>MIDESKA</a:t>
            </a:r>
            <a:endParaRPr sz="4000">
              <a:latin typeface="Amnesty Trade Gothic Cn"/>
              <a:cs typeface="Amnesty Trade Gothic C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039520" cy="68142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79514" y="233172"/>
            <a:ext cx="2330450" cy="1805939"/>
          </a:xfrm>
          <a:custGeom>
            <a:avLst/>
            <a:gdLst/>
            <a:ahLst/>
            <a:cxnLst/>
            <a:rect l="l" t="t" r="r" b="b"/>
            <a:pathLst>
              <a:path w="2330450" h="1805939">
                <a:moveTo>
                  <a:pt x="1941893" y="1612645"/>
                </a:moveTo>
                <a:lnTo>
                  <a:pt x="1359344" y="1612645"/>
                </a:lnTo>
                <a:lnTo>
                  <a:pt x="1736915" y="1805686"/>
                </a:lnTo>
                <a:lnTo>
                  <a:pt x="1941893" y="1612645"/>
                </a:lnTo>
                <a:close/>
              </a:path>
              <a:path w="2330450" h="1805939">
                <a:moveTo>
                  <a:pt x="2061400" y="0"/>
                </a:moveTo>
                <a:lnTo>
                  <a:pt x="268770" y="0"/>
                </a:lnTo>
                <a:lnTo>
                  <a:pt x="220458" y="4332"/>
                </a:lnTo>
                <a:lnTo>
                  <a:pt x="174987" y="16823"/>
                </a:lnTo>
                <a:lnTo>
                  <a:pt x="133116" y="36712"/>
                </a:lnTo>
                <a:lnTo>
                  <a:pt x="95604" y="63240"/>
                </a:lnTo>
                <a:lnTo>
                  <a:pt x="63211" y="95646"/>
                </a:lnTo>
                <a:lnTo>
                  <a:pt x="36695" y="133171"/>
                </a:lnTo>
                <a:lnTo>
                  <a:pt x="16814" y="175054"/>
                </a:lnTo>
                <a:lnTo>
                  <a:pt x="4330" y="220537"/>
                </a:lnTo>
                <a:lnTo>
                  <a:pt x="0" y="268858"/>
                </a:lnTo>
                <a:lnTo>
                  <a:pt x="0" y="1343914"/>
                </a:lnTo>
                <a:lnTo>
                  <a:pt x="4330" y="1392197"/>
                </a:lnTo>
                <a:lnTo>
                  <a:pt x="16814" y="1437650"/>
                </a:lnTo>
                <a:lnTo>
                  <a:pt x="36695" y="1479512"/>
                </a:lnTo>
                <a:lnTo>
                  <a:pt x="63211" y="1517021"/>
                </a:lnTo>
                <a:lnTo>
                  <a:pt x="95604" y="1549417"/>
                </a:lnTo>
                <a:lnTo>
                  <a:pt x="133116" y="1575938"/>
                </a:lnTo>
                <a:lnTo>
                  <a:pt x="174987" y="1595824"/>
                </a:lnTo>
                <a:lnTo>
                  <a:pt x="220458" y="1608313"/>
                </a:lnTo>
                <a:lnTo>
                  <a:pt x="268770" y="1612645"/>
                </a:lnTo>
                <a:lnTo>
                  <a:pt x="2061400" y="1612645"/>
                </a:lnTo>
                <a:lnTo>
                  <a:pt x="2109721" y="1608313"/>
                </a:lnTo>
                <a:lnTo>
                  <a:pt x="2155204" y="1595824"/>
                </a:lnTo>
                <a:lnTo>
                  <a:pt x="2197088" y="1575938"/>
                </a:lnTo>
                <a:lnTo>
                  <a:pt x="2234613" y="1549417"/>
                </a:lnTo>
                <a:lnTo>
                  <a:pt x="2267019" y="1517021"/>
                </a:lnTo>
                <a:lnTo>
                  <a:pt x="2293547" y="1479512"/>
                </a:lnTo>
                <a:lnTo>
                  <a:pt x="2313436" y="1437650"/>
                </a:lnTo>
                <a:lnTo>
                  <a:pt x="2325927" y="1392197"/>
                </a:lnTo>
                <a:lnTo>
                  <a:pt x="2330259" y="1343914"/>
                </a:lnTo>
                <a:lnTo>
                  <a:pt x="2330259" y="268858"/>
                </a:lnTo>
                <a:lnTo>
                  <a:pt x="2325927" y="220537"/>
                </a:lnTo>
                <a:lnTo>
                  <a:pt x="2313436" y="175054"/>
                </a:lnTo>
                <a:lnTo>
                  <a:pt x="2293547" y="133171"/>
                </a:lnTo>
                <a:lnTo>
                  <a:pt x="2267019" y="95646"/>
                </a:lnTo>
                <a:lnTo>
                  <a:pt x="2234613" y="63240"/>
                </a:lnTo>
                <a:lnTo>
                  <a:pt x="2197088" y="36712"/>
                </a:lnTo>
                <a:lnTo>
                  <a:pt x="2155204" y="16823"/>
                </a:lnTo>
                <a:lnTo>
                  <a:pt x="2109721" y="4332"/>
                </a:lnTo>
                <a:lnTo>
                  <a:pt x="2061400" y="0"/>
                </a:lnTo>
                <a:close/>
              </a:path>
            </a:pathLst>
          </a:custGeom>
          <a:solidFill>
            <a:srgbClr val="FFFFFF"/>
          </a:solidFill>
        </p:spPr>
        <p:txBody>
          <a:bodyPr wrap="square" lIns="0" tIns="0" rIns="0" bIns="0" rtlCol="0"/>
          <a:lstStyle/>
          <a:p>
            <a:endParaRPr/>
          </a:p>
        </p:txBody>
      </p:sp>
      <p:sp>
        <p:nvSpPr>
          <p:cNvPr id="4" name="object 4"/>
          <p:cNvSpPr/>
          <p:nvPr/>
        </p:nvSpPr>
        <p:spPr>
          <a:xfrm>
            <a:off x="179514" y="233172"/>
            <a:ext cx="2330450" cy="1805939"/>
          </a:xfrm>
          <a:custGeom>
            <a:avLst/>
            <a:gdLst/>
            <a:ahLst/>
            <a:cxnLst/>
            <a:rect l="l" t="t" r="r" b="b"/>
            <a:pathLst>
              <a:path w="2330450" h="1805939">
                <a:moveTo>
                  <a:pt x="0" y="268858"/>
                </a:moveTo>
                <a:lnTo>
                  <a:pt x="4330" y="220537"/>
                </a:lnTo>
                <a:lnTo>
                  <a:pt x="16814" y="175054"/>
                </a:lnTo>
                <a:lnTo>
                  <a:pt x="36695" y="133171"/>
                </a:lnTo>
                <a:lnTo>
                  <a:pt x="63211" y="95646"/>
                </a:lnTo>
                <a:lnTo>
                  <a:pt x="95604" y="63240"/>
                </a:lnTo>
                <a:lnTo>
                  <a:pt x="133116" y="36712"/>
                </a:lnTo>
                <a:lnTo>
                  <a:pt x="174987" y="16823"/>
                </a:lnTo>
                <a:lnTo>
                  <a:pt x="220458" y="4332"/>
                </a:lnTo>
                <a:lnTo>
                  <a:pt x="268770" y="0"/>
                </a:lnTo>
                <a:lnTo>
                  <a:pt x="1359344" y="0"/>
                </a:lnTo>
                <a:lnTo>
                  <a:pt x="1941893" y="0"/>
                </a:lnTo>
                <a:lnTo>
                  <a:pt x="2061400" y="0"/>
                </a:lnTo>
                <a:lnTo>
                  <a:pt x="2109721" y="4332"/>
                </a:lnTo>
                <a:lnTo>
                  <a:pt x="2155204" y="16823"/>
                </a:lnTo>
                <a:lnTo>
                  <a:pt x="2197088" y="36712"/>
                </a:lnTo>
                <a:lnTo>
                  <a:pt x="2234613" y="63240"/>
                </a:lnTo>
                <a:lnTo>
                  <a:pt x="2267019" y="95646"/>
                </a:lnTo>
                <a:lnTo>
                  <a:pt x="2293547" y="133171"/>
                </a:lnTo>
                <a:lnTo>
                  <a:pt x="2313436" y="175054"/>
                </a:lnTo>
                <a:lnTo>
                  <a:pt x="2325927" y="220537"/>
                </a:lnTo>
                <a:lnTo>
                  <a:pt x="2330259" y="268858"/>
                </a:lnTo>
                <a:lnTo>
                  <a:pt x="2330259" y="940688"/>
                </a:lnTo>
                <a:lnTo>
                  <a:pt x="2330259" y="1343914"/>
                </a:lnTo>
                <a:lnTo>
                  <a:pt x="2325927" y="1392197"/>
                </a:lnTo>
                <a:lnTo>
                  <a:pt x="2313436" y="1437650"/>
                </a:lnTo>
                <a:lnTo>
                  <a:pt x="2293547" y="1479512"/>
                </a:lnTo>
                <a:lnTo>
                  <a:pt x="2267019" y="1517021"/>
                </a:lnTo>
                <a:lnTo>
                  <a:pt x="2234613" y="1549417"/>
                </a:lnTo>
                <a:lnTo>
                  <a:pt x="2197088" y="1575938"/>
                </a:lnTo>
                <a:lnTo>
                  <a:pt x="2155204" y="1595824"/>
                </a:lnTo>
                <a:lnTo>
                  <a:pt x="2109721" y="1608313"/>
                </a:lnTo>
                <a:lnTo>
                  <a:pt x="2061400" y="1612645"/>
                </a:lnTo>
                <a:lnTo>
                  <a:pt x="1941893" y="1612645"/>
                </a:lnTo>
                <a:lnTo>
                  <a:pt x="1736915" y="1805686"/>
                </a:lnTo>
                <a:lnTo>
                  <a:pt x="1359344" y="1612645"/>
                </a:lnTo>
                <a:lnTo>
                  <a:pt x="268770" y="1612645"/>
                </a:lnTo>
                <a:lnTo>
                  <a:pt x="220458" y="1608313"/>
                </a:lnTo>
                <a:lnTo>
                  <a:pt x="174987" y="1595824"/>
                </a:lnTo>
                <a:lnTo>
                  <a:pt x="133116" y="1575938"/>
                </a:lnTo>
                <a:lnTo>
                  <a:pt x="95604" y="1549417"/>
                </a:lnTo>
                <a:lnTo>
                  <a:pt x="63211" y="1517021"/>
                </a:lnTo>
                <a:lnTo>
                  <a:pt x="36695" y="1479512"/>
                </a:lnTo>
                <a:lnTo>
                  <a:pt x="16814" y="1437650"/>
                </a:lnTo>
                <a:lnTo>
                  <a:pt x="4330" y="1392197"/>
                </a:lnTo>
                <a:lnTo>
                  <a:pt x="0" y="1343914"/>
                </a:lnTo>
                <a:lnTo>
                  <a:pt x="0" y="940688"/>
                </a:lnTo>
                <a:lnTo>
                  <a:pt x="0" y="268858"/>
                </a:lnTo>
                <a:close/>
              </a:path>
            </a:pathLst>
          </a:custGeom>
          <a:ln w="25400">
            <a:solidFill>
              <a:srgbClr val="000000"/>
            </a:solidFill>
          </a:ln>
        </p:spPr>
        <p:txBody>
          <a:bodyPr wrap="square" lIns="0" tIns="0" rIns="0" bIns="0" rtlCol="0"/>
          <a:lstStyle/>
          <a:p>
            <a:endParaRPr/>
          </a:p>
        </p:txBody>
      </p:sp>
      <p:sp>
        <p:nvSpPr>
          <p:cNvPr id="5" name="object 5"/>
          <p:cNvSpPr/>
          <p:nvPr/>
        </p:nvSpPr>
        <p:spPr>
          <a:xfrm>
            <a:off x="6574535" y="918972"/>
            <a:ext cx="1883664" cy="349300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626352" y="918972"/>
            <a:ext cx="1780031" cy="339090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6732269" y="1024636"/>
            <a:ext cx="1569085" cy="3180080"/>
          </a:xfrm>
          <a:prstGeom prst="rect">
            <a:avLst/>
          </a:prstGeom>
          <a:solidFill>
            <a:srgbClr val="FFFF00"/>
          </a:solidFill>
        </p:spPr>
        <p:txBody>
          <a:bodyPr vert="horz" wrap="square" lIns="0" tIns="106680" rIns="0" bIns="0" rtlCol="0">
            <a:spAutoFit/>
          </a:bodyPr>
          <a:lstStyle/>
          <a:p>
            <a:pPr marL="124460" marR="148590">
              <a:lnSpc>
                <a:spcPct val="100000"/>
              </a:lnSpc>
              <a:spcBef>
                <a:spcPts val="840"/>
              </a:spcBef>
            </a:pPr>
            <a:r>
              <a:rPr sz="1600" spc="-5" dirty="0">
                <a:latin typeface="Amnesty Trade Gothic"/>
                <a:cs typeface="Amnesty Trade Gothic"/>
              </a:rPr>
              <a:t>Musaad Abu  </a:t>
            </a:r>
            <a:r>
              <a:rPr sz="1600" spc="-10" dirty="0">
                <a:latin typeface="Amnesty Trade Gothic"/>
                <a:cs typeface="Amnesty Trade Gothic"/>
              </a:rPr>
              <a:t>Fagr </a:t>
            </a:r>
            <a:r>
              <a:rPr sz="1600" spc="-5" dirty="0">
                <a:latin typeface="Amnesty Trade Gothic"/>
                <a:cs typeface="Amnesty Trade Gothic"/>
              </a:rPr>
              <a:t>was a  </a:t>
            </a:r>
            <a:r>
              <a:rPr sz="1600" b="1" i="1" spc="-10" dirty="0">
                <a:latin typeface="Amnesty Trade Gothic"/>
                <a:cs typeface="Amnesty Trade Gothic"/>
              </a:rPr>
              <a:t>Write </a:t>
            </a:r>
            <a:r>
              <a:rPr sz="1600" b="1" i="1" spc="-5" dirty="0">
                <a:latin typeface="Amnesty Trade Gothic"/>
                <a:cs typeface="Amnesty Trade Gothic"/>
              </a:rPr>
              <a:t>for  Rights 2009  </a:t>
            </a:r>
            <a:r>
              <a:rPr sz="1600" spc="-10" dirty="0">
                <a:latin typeface="Amnesty Trade Gothic"/>
                <a:cs typeface="Amnesty Trade Gothic"/>
              </a:rPr>
              <a:t>case. </a:t>
            </a:r>
            <a:r>
              <a:rPr sz="1600" spc="-5" dirty="0">
                <a:latin typeface="Amnesty Trade Gothic"/>
                <a:cs typeface="Amnesty Trade Gothic"/>
              </a:rPr>
              <a:t>In July  </a:t>
            </a:r>
            <a:r>
              <a:rPr sz="1600" spc="-10" dirty="0">
                <a:latin typeface="Amnesty Trade Gothic"/>
                <a:cs typeface="Amnesty Trade Gothic"/>
              </a:rPr>
              <a:t>2010, </a:t>
            </a:r>
            <a:r>
              <a:rPr sz="1600" spc="-5" dirty="0">
                <a:latin typeface="Amnesty Trade Gothic"/>
                <a:cs typeface="Amnesty Trade Gothic"/>
              </a:rPr>
              <a:t>the  authorities in  Egypt</a:t>
            </a:r>
            <a:r>
              <a:rPr sz="1600" spc="-45" dirty="0">
                <a:latin typeface="Amnesty Trade Gothic"/>
                <a:cs typeface="Amnesty Trade Gothic"/>
              </a:rPr>
              <a:t> </a:t>
            </a:r>
            <a:r>
              <a:rPr sz="1600" spc="-10" dirty="0">
                <a:latin typeface="Amnesty Trade Gothic"/>
                <a:cs typeface="Amnesty Trade Gothic"/>
              </a:rPr>
              <a:t>released  </a:t>
            </a:r>
            <a:r>
              <a:rPr sz="1600" spc="-5" dirty="0">
                <a:latin typeface="Amnesty Trade Gothic"/>
                <a:cs typeface="Amnesty Trade Gothic"/>
              </a:rPr>
              <a:t>this Bedouin  writer and  activist </a:t>
            </a:r>
            <a:r>
              <a:rPr sz="1600" spc="-10" dirty="0">
                <a:latin typeface="Amnesty Trade Gothic"/>
                <a:cs typeface="Amnesty Trade Gothic"/>
              </a:rPr>
              <a:t>from  </a:t>
            </a:r>
            <a:r>
              <a:rPr sz="1600" spc="-5" dirty="0">
                <a:latin typeface="Amnesty Trade Gothic"/>
                <a:cs typeface="Amnesty Trade Gothic"/>
              </a:rPr>
              <a:t>detention.</a:t>
            </a:r>
            <a:endParaRPr sz="1600">
              <a:latin typeface="Amnesty Trade Gothic"/>
              <a:cs typeface="Amnesty Trade Gothic"/>
            </a:endParaRPr>
          </a:p>
        </p:txBody>
      </p:sp>
      <p:sp>
        <p:nvSpPr>
          <p:cNvPr id="8" name="object 8"/>
          <p:cNvSpPr txBox="1"/>
          <p:nvPr/>
        </p:nvSpPr>
        <p:spPr>
          <a:xfrm>
            <a:off x="364337" y="373217"/>
            <a:ext cx="1935480" cy="1293495"/>
          </a:xfrm>
          <a:prstGeom prst="rect">
            <a:avLst/>
          </a:prstGeom>
        </p:spPr>
        <p:txBody>
          <a:bodyPr vert="horz" wrap="square" lIns="0" tIns="0" rIns="0" bIns="0" rtlCol="0">
            <a:spAutoFit/>
          </a:bodyPr>
          <a:lstStyle/>
          <a:p>
            <a:pPr marL="12700" marR="5080">
              <a:lnSpc>
                <a:spcPct val="99600"/>
              </a:lnSpc>
            </a:pPr>
            <a:r>
              <a:rPr sz="1400" spc="-5" dirty="0">
                <a:latin typeface="Amnesty Trade Gothic"/>
                <a:cs typeface="Amnesty Trade Gothic"/>
              </a:rPr>
              <a:t>“Amnesty International's  </a:t>
            </a:r>
            <a:r>
              <a:rPr sz="1400" dirty="0">
                <a:latin typeface="Amnesty Trade Gothic"/>
                <a:cs typeface="Amnesty Trade Gothic"/>
              </a:rPr>
              <a:t>support is one of the  reasons that I was  released. </a:t>
            </a:r>
            <a:r>
              <a:rPr sz="1400" spc="-20" dirty="0">
                <a:latin typeface="Amnesty Trade Gothic"/>
                <a:cs typeface="Amnesty Trade Gothic"/>
              </a:rPr>
              <a:t>Your </a:t>
            </a:r>
            <a:r>
              <a:rPr sz="1400" dirty="0">
                <a:latin typeface="Amnesty Trade Gothic"/>
                <a:cs typeface="Amnesty Trade Gothic"/>
              </a:rPr>
              <a:t>messages  gave </a:t>
            </a:r>
            <a:r>
              <a:rPr sz="1400" spc="-5" dirty="0">
                <a:latin typeface="Amnesty Trade Gothic"/>
                <a:cs typeface="Amnesty Trade Gothic"/>
              </a:rPr>
              <a:t>me </a:t>
            </a:r>
            <a:r>
              <a:rPr sz="1400" dirty="0">
                <a:latin typeface="Amnesty Trade Gothic"/>
                <a:cs typeface="Amnesty Trade Gothic"/>
              </a:rPr>
              <a:t>a sense of  </a:t>
            </a:r>
            <a:r>
              <a:rPr sz="1400" spc="-10" dirty="0">
                <a:latin typeface="Amnesty Trade Gothic"/>
                <a:cs typeface="Amnesty Trade Gothic"/>
              </a:rPr>
              <a:t>solidarity.”</a:t>
            </a:r>
            <a:endParaRPr sz="1400">
              <a:latin typeface="Amnesty Trade Gothic"/>
              <a:cs typeface="Amnesty Trade Gothic"/>
            </a:endParaRPr>
          </a:p>
        </p:txBody>
      </p:sp>
      <p:sp>
        <p:nvSpPr>
          <p:cNvPr id="9" name="object 9"/>
          <p:cNvSpPr txBox="1"/>
          <p:nvPr/>
        </p:nvSpPr>
        <p:spPr>
          <a:xfrm>
            <a:off x="2530348" y="4978044"/>
            <a:ext cx="6174105" cy="1569720"/>
          </a:xfrm>
          <a:prstGeom prst="rect">
            <a:avLst/>
          </a:prstGeom>
          <a:solidFill>
            <a:srgbClr val="7030A0"/>
          </a:solidFill>
        </p:spPr>
        <p:txBody>
          <a:bodyPr vert="horz" wrap="square" lIns="0" tIns="32384" rIns="0" bIns="0" rtlCol="0">
            <a:spAutoFit/>
          </a:bodyPr>
          <a:lstStyle/>
          <a:p>
            <a:pPr algn="ctr">
              <a:lnSpc>
                <a:spcPct val="100000"/>
              </a:lnSpc>
              <a:spcBef>
                <a:spcPts val="254"/>
              </a:spcBef>
            </a:pPr>
            <a:r>
              <a:rPr sz="4000" b="1" spc="-5" dirty="0">
                <a:solidFill>
                  <a:srgbClr val="FFFF00"/>
                </a:solidFill>
                <a:latin typeface="Amnesty Trade Gothic Cn"/>
                <a:cs typeface="Amnesty Trade Gothic Cn"/>
              </a:rPr>
              <a:t>2009 WRITE </a:t>
            </a:r>
            <a:r>
              <a:rPr sz="4000" b="1" spc="-10" dirty="0">
                <a:solidFill>
                  <a:srgbClr val="FFFF00"/>
                </a:solidFill>
                <a:latin typeface="Amnesty Trade Gothic Cn"/>
                <a:cs typeface="Amnesty Trade Gothic Cn"/>
              </a:rPr>
              <a:t>FOR </a:t>
            </a:r>
            <a:r>
              <a:rPr sz="4000" b="1" spc="-5" dirty="0">
                <a:solidFill>
                  <a:srgbClr val="FFFF00"/>
                </a:solidFill>
                <a:latin typeface="Amnesty Trade Gothic Cn"/>
                <a:cs typeface="Amnesty Trade Gothic Cn"/>
              </a:rPr>
              <a:t>RIGHTS</a:t>
            </a:r>
            <a:r>
              <a:rPr sz="4000" b="1" spc="-10" dirty="0">
                <a:solidFill>
                  <a:srgbClr val="FFFF00"/>
                </a:solidFill>
                <a:latin typeface="Amnesty Trade Gothic Cn"/>
                <a:cs typeface="Amnesty Trade Gothic Cn"/>
              </a:rPr>
              <a:t> </a:t>
            </a:r>
            <a:r>
              <a:rPr sz="4000" b="1" spc="-5" dirty="0">
                <a:solidFill>
                  <a:srgbClr val="FFFF00"/>
                </a:solidFill>
                <a:latin typeface="Amnesty Trade Gothic Cn"/>
                <a:cs typeface="Amnesty Trade Gothic Cn"/>
              </a:rPr>
              <a:t>CASE:</a:t>
            </a:r>
            <a:endParaRPr sz="4000" dirty="0">
              <a:latin typeface="Amnesty Trade Gothic Cn"/>
              <a:cs typeface="Amnesty Trade Gothic Cn"/>
            </a:endParaRPr>
          </a:p>
          <a:p>
            <a:pPr algn="ctr">
              <a:lnSpc>
                <a:spcPct val="100000"/>
              </a:lnSpc>
              <a:spcBef>
                <a:spcPts val="1920"/>
              </a:spcBef>
            </a:pPr>
            <a:r>
              <a:rPr sz="4000" b="1" spc="-5" dirty="0">
                <a:solidFill>
                  <a:srgbClr val="FFFF00"/>
                </a:solidFill>
                <a:latin typeface="Amnesty Trade Gothic Cn"/>
                <a:cs typeface="Amnesty Trade Gothic Cn"/>
              </a:rPr>
              <a:t>MUSAAD ABU</a:t>
            </a:r>
            <a:r>
              <a:rPr sz="4000" b="1" spc="-55" dirty="0">
                <a:solidFill>
                  <a:srgbClr val="FFFF00"/>
                </a:solidFill>
                <a:latin typeface="Amnesty Trade Gothic Cn"/>
                <a:cs typeface="Amnesty Trade Gothic Cn"/>
              </a:rPr>
              <a:t> </a:t>
            </a:r>
            <a:r>
              <a:rPr sz="4000" b="1" spc="-40" dirty="0">
                <a:solidFill>
                  <a:srgbClr val="FFFF00"/>
                </a:solidFill>
                <a:latin typeface="Amnesty Trade Gothic Cn"/>
                <a:cs typeface="Amnesty Trade Gothic Cn"/>
              </a:rPr>
              <a:t>FAGR</a:t>
            </a:r>
            <a:endParaRPr sz="4000" dirty="0">
              <a:latin typeface="Amnesty Trade Gothic Cn"/>
              <a:cs typeface="Amnesty Trade Gothic C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228600" y="4038600"/>
            <a:ext cx="4008120" cy="2738569"/>
          </a:xfrm>
          <a:prstGeom prst="rect">
            <a:avLst/>
          </a:prstGeom>
          <a:solidFill>
            <a:srgbClr val="00B0F0"/>
          </a:solidFill>
        </p:spPr>
        <p:txBody>
          <a:bodyPr vert="horz" wrap="square" lIns="0" tIns="32384" rIns="0" bIns="0" rtlCol="0">
            <a:spAutoFit/>
          </a:bodyPr>
          <a:lstStyle/>
          <a:p>
            <a:pPr algn="ctr">
              <a:lnSpc>
                <a:spcPct val="100000"/>
              </a:lnSpc>
              <a:spcBef>
                <a:spcPts val="254"/>
              </a:spcBef>
            </a:pPr>
            <a:r>
              <a:rPr sz="4000" b="1" spc="-5" dirty="0" smtClean="0">
                <a:solidFill>
                  <a:srgbClr val="FFFF00"/>
                </a:solidFill>
                <a:latin typeface="Amnesty Trade Gothic Cn"/>
                <a:cs typeface="Amnesty Trade Gothic Cn"/>
              </a:rPr>
              <a:t>20</a:t>
            </a:r>
            <a:r>
              <a:rPr lang="en-CA" sz="4000" b="1" spc="-5" dirty="0" smtClean="0">
                <a:solidFill>
                  <a:srgbClr val="FFFF00"/>
                </a:solidFill>
                <a:latin typeface="Amnesty Trade Gothic Cn"/>
                <a:cs typeface="Amnesty Trade Gothic Cn"/>
              </a:rPr>
              <a:t>05</a:t>
            </a:r>
            <a:r>
              <a:rPr sz="4000" b="1" spc="-5" dirty="0" smtClean="0">
                <a:solidFill>
                  <a:srgbClr val="FFFF00"/>
                </a:solidFill>
                <a:latin typeface="Amnesty Trade Gothic Cn"/>
                <a:cs typeface="Amnesty Trade Gothic Cn"/>
              </a:rPr>
              <a:t> </a:t>
            </a:r>
            <a:r>
              <a:rPr sz="4000" b="1" spc="-5" dirty="0">
                <a:solidFill>
                  <a:srgbClr val="FFFF00"/>
                </a:solidFill>
                <a:latin typeface="Amnesty Trade Gothic Cn"/>
                <a:cs typeface="Amnesty Trade Gothic Cn"/>
              </a:rPr>
              <a:t>WRITE </a:t>
            </a:r>
            <a:r>
              <a:rPr sz="4000" b="1" spc="-10" dirty="0">
                <a:solidFill>
                  <a:srgbClr val="FFFF00"/>
                </a:solidFill>
                <a:latin typeface="Amnesty Trade Gothic Cn"/>
                <a:cs typeface="Amnesty Trade Gothic Cn"/>
              </a:rPr>
              <a:t>FOR </a:t>
            </a:r>
            <a:r>
              <a:rPr sz="4000" b="1" spc="-5" dirty="0">
                <a:solidFill>
                  <a:srgbClr val="FFFF00"/>
                </a:solidFill>
                <a:latin typeface="Amnesty Trade Gothic Cn"/>
                <a:cs typeface="Amnesty Trade Gothic Cn"/>
              </a:rPr>
              <a:t>RIGHTS</a:t>
            </a:r>
            <a:r>
              <a:rPr sz="4000" b="1" spc="-10" dirty="0">
                <a:solidFill>
                  <a:srgbClr val="FFFF00"/>
                </a:solidFill>
                <a:latin typeface="Amnesty Trade Gothic Cn"/>
                <a:cs typeface="Amnesty Trade Gothic Cn"/>
              </a:rPr>
              <a:t> </a:t>
            </a:r>
            <a:r>
              <a:rPr sz="4000" b="1" spc="-5" dirty="0">
                <a:solidFill>
                  <a:srgbClr val="FFFF00"/>
                </a:solidFill>
                <a:latin typeface="Amnesty Trade Gothic Cn"/>
                <a:cs typeface="Amnesty Trade Gothic Cn"/>
              </a:rPr>
              <a:t>CASE:</a:t>
            </a:r>
            <a:endParaRPr sz="4000" dirty="0">
              <a:latin typeface="Amnesty Trade Gothic Cn"/>
              <a:cs typeface="Amnesty Trade Gothic Cn"/>
            </a:endParaRPr>
          </a:p>
          <a:p>
            <a:pPr marL="2540" algn="ctr">
              <a:lnSpc>
                <a:spcPct val="100000"/>
              </a:lnSpc>
              <a:spcBef>
                <a:spcPts val="1920"/>
              </a:spcBef>
            </a:pPr>
            <a:r>
              <a:rPr lang="en-CA" sz="4000" b="1" spc="-5" dirty="0" smtClean="0">
                <a:solidFill>
                  <a:srgbClr val="FFFF00"/>
                </a:solidFill>
                <a:latin typeface="Amnesty Trade Gothic Cn"/>
                <a:cs typeface="Amnesty Trade Gothic Cn"/>
              </a:rPr>
              <a:t>Fred </a:t>
            </a:r>
            <a:r>
              <a:rPr lang="en-CA" sz="4000" b="1" spc="-5" dirty="0" err="1" smtClean="0">
                <a:solidFill>
                  <a:srgbClr val="FFFF00"/>
                </a:solidFill>
                <a:latin typeface="Amnesty Trade Gothic Cn"/>
                <a:cs typeface="Amnesty Trade Gothic Cn"/>
              </a:rPr>
              <a:t>Bauma</a:t>
            </a:r>
            <a:r>
              <a:rPr lang="en-CA" sz="4000" b="1" spc="-5" dirty="0" smtClean="0">
                <a:solidFill>
                  <a:srgbClr val="FFFF00"/>
                </a:solidFill>
                <a:latin typeface="Amnesty Trade Gothic Cn"/>
                <a:cs typeface="Amnesty Trade Gothic Cn"/>
              </a:rPr>
              <a:t> &amp; Yves </a:t>
            </a:r>
            <a:r>
              <a:rPr lang="en-CA" sz="4000" b="1" spc="-5" dirty="0" err="1" smtClean="0">
                <a:solidFill>
                  <a:srgbClr val="FFFF00"/>
                </a:solidFill>
                <a:latin typeface="Amnesty Trade Gothic Cn"/>
                <a:cs typeface="Amnesty Trade Gothic Cn"/>
              </a:rPr>
              <a:t>Makwamba</a:t>
            </a:r>
            <a:endParaRPr sz="4000" dirty="0">
              <a:latin typeface="Amnesty Trade Gothic Cn"/>
              <a:cs typeface="Amnesty Trade Gothic Cn"/>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152400"/>
            <a:ext cx="76485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286000"/>
            <a:ext cx="4648200" cy="457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38200" y="2493646"/>
            <a:ext cx="354171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82980" y="2743200"/>
            <a:ext cx="3246120" cy="1107996"/>
          </a:xfrm>
          <a:prstGeom prst="rect">
            <a:avLst/>
          </a:prstGeom>
          <a:noFill/>
        </p:spPr>
        <p:txBody>
          <a:bodyPr wrap="square" rtlCol="0">
            <a:spAutoFit/>
          </a:bodyPr>
          <a:lstStyle/>
          <a:p>
            <a:r>
              <a:rPr lang="en-CA" sz="1100" dirty="0" smtClean="0"/>
              <a:t>“Every letter, every visit, every word has strengthened us and reinforced our determination in this long but just struggle for freedom and democracy,” said Yves. Ten of their fellow activists, all members of the LUCHA youth movement, were also released in 2016.</a:t>
            </a:r>
            <a:endParaRPr lang="en-CA" sz="11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0955" y="381000"/>
            <a:ext cx="1137978" cy="1469136"/>
          </a:xfrm>
          <a:prstGeom prst="rect">
            <a:avLst/>
          </a:prstGeom>
        </p:spPr>
      </p:pic>
    </p:spTree>
    <p:extLst>
      <p:ext uri="{BB962C8B-B14F-4D97-AF65-F5344CB8AC3E}">
        <p14:creationId xmlns:p14="http://schemas.microsoft.com/office/powerpoint/2010/main" val="228014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 y="620688"/>
            <a:ext cx="5436840" cy="923330"/>
          </a:xfrm>
          <a:prstGeom prst="rect">
            <a:avLst/>
          </a:prstGeom>
          <a:solidFill>
            <a:srgbClr val="00B0F0"/>
          </a:solidFill>
        </p:spPr>
        <p:txBody>
          <a:bodyPr wrap="square" rtlCol="0">
            <a:spAutoFit/>
          </a:bodyPr>
          <a:lstStyle/>
          <a:p>
            <a:pPr algn="ctr"/>
            <a:r>
              <a:rPr lang="en-CA" sz="5400" dirty="0">
                <a:solidFill>
                  <a:prstClr val="white"/>
                </a:solidFill>
                <a:latin typeface="Amnesty Trade Gothic Cn" panose="020B0506040303020004" pitchFamily="34" charset="0"/>
              </a:rPr>
              <a:t>WRITE 4 RIGHTS </a:t>
            </a:r>
            <a:r>
              <a:rPr lang="en-CA" sz="5400" b="1" dirty="0" smtClean="0">
                <a:solidFill>
                  <a:prstClr val="white"/>
                </a:solidFill>
                <a:latin typeface="Amnesty Trade Gothic Cn" panose="020B0506040303020004" pitchFamily="34" charset="0"/>
              </a:rPr>
              <a:t>2017</a:t>
            </a:r>
            <a:endParaRPr lang="en-CA" sz="5400" b="1" dirty="0">
              <a:solidFill>
                <a:prstClr val="white"/>
              </a:solidFill>
              <a:latin typeface="Amnesty Trade Gothic Cn" panose="020B0506040303020004" pitchFamily="34" charset="0"/>
            </a:endParaRPr>
          </a:p>
        </p:txBody>
      </p:sp>
      <p:sp>
        <p:nvSpPr>
          <p:cNvPr id="6" name="Text Box 2"/>
          <p:cNvSpPr txBox="1">
            <a:spLocks noChangeArrowheads="1"/>
          </p:cNvSpPr>
          <p:nvPr/>
        </p:nvSpPr>
        <p:spPr bwMode="auto">
          <a:xfrm>
            <a:off x="251520" y="4005064"/>
            <a:ext cx="8640959" cy="2376264"/>
          </a:xfrm>
          <a:prstGeom prst="rect">
            <a:avLst/>
          </a:prstGeom>
          <a:solidFill>
            <a:srgbClr val="FFFF00"/>
          </a:solidFill>
          <a:ln>
            <a:noFill/>
          </a:ln>
          <a:effec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CA" altLang="en-US" sz="4800" b="1" dirty="0">
                <a:solidFill>
                  <a:prstClr val="black"/>
                </a:solidFill>
                <a:latin typeface="Amnesty Trade Gothic Cn" pitchFamily="34" charset="0"/>
                <a:cs typeface="Arial" pitchFamily="34" charset="0"/>
              </a:rPr>
              <a:t>WRITE LIKE SOMEONE’S LIFE </a:t>
            </a:r>
          </a:p>
          <a:p>
            <a:pPr algn="ctr" fontAlgn="base">
              <a:spcBef>
                <a:spcPct val="0"/>
              </a:spcBef>
              <a:spcAft>
                <a:spcPct val="0"/>
              </a:spcAft>
            </a:pPr>
            <a:r>
              <a:rPr lang="en-CA" altLang="en-US" sz="4800" b="1" dirty="0">
                <a:solidFill>
                  <a:prstClr val="black"/>
                </a:solidFill>
                <a:latin typeface="Amnesty Trade Gothic Cn" pitchFamily="34" charset="0"/>
                <a:cs typeface="Arial" pitchFamily="34" charset="0"/>
              </a:rPr>
              <a:t>DEPENDS ON IT. </a:t>
            </a:r>
          </a:p>
          <a:p>
            <a:pPr algn="ctr" fontAlgn="base">
              <a:lnSpc>
                <a:spcPct val="150000"/>
              </a:lnSpc>
              <a:spcBef>
                <a:spcPct val="0"/>
              </a:spcBef>
              <a:spcAft>
                <a:spcPct val="0"/>
              </a:spcAft>
            </a:pPr>
            <a:r>
              <a:rPr lang="en-CA" altLang="en-US" sz="4000" dirty="0">
                <a:solidFill>
                  <a:prstClr val="black"/>
                </a:solidFill>
                <a:latin typeface="Amnesty Trade Gothic Cn" pitchFamily="34" charset="0"/>
                <a:cs typeface="Arial" pitchFamily="34" charset="0"/>
              </a:rPr>
              <a:t>WWW.WRITEATHON.CA</a:t>
            </a:r>
          </a:p>
          <a:p>
            <a:pPr fontAlgn="base">
              <a:spcBef>
                <a:spcPct val="0"/>
              </a:spcBef>
              <a:spcAft>
                <a:spcPct val="0"/>
              </a:spcAft>
            </a:pPr>
            <a:endParaRPr lang="en-US" altLang="en-US" dirty="0">
              <a:solidFill>
                <a:srgbClr val="FFFF00"/>
              </a:solidFill>
              <a:latin typeface="Arial" pitchFamily="34" charset="0"/>
              <a:cs typeface="Arial" pitchFamily="34" charset="0"/>
            </a:endParaRPr>
          </a:p>
        </p:txBody>
      </p:sp>
      <p:sp>
        <p:nvSpPr>
          <p:cNvPr id="11" name="TextBox 10"/>
          <p:cNvSpPr txBox="1"/>
          <p:nvPr/>
        </p:nvSpPr>
        <p:spPr>
          <a:xfrm>
            <a:off x="5436841" y="620688"/>
            <a:ext cx="3707159" cy="923330"/>
          </a:xfrm>
          <a:prstGeom prst="rect">
            <a:avLst/>
          </a:prstGeom>
          <a:solidFill>
            <a:srgbClr val="7030A0"/>
          </a:solidFill>
        </p:spPr>
        <p:txBody>
          <a:bodyPr wrap="square" rtlCol="0">
            <a:spAutoFit/>
          </a:bodyPr>
          <a:lstStyle/>
          <a:p>
            <a:r>
              <a:rPr lang="en-CA" sz="5400" dirty="0">
                <a:solidFill>
                  <a:prstClr val="white"/>
                </a:solidFill>
                <a:latin typeface="Amnesty Trade Gothic Cn" panose="020B0506040303020004" pitchFamily="34" charset="0"/>
              </a:rPr>
              <a:t>DECEMBER 10</a:t>
            </a:r>
            <a:endParaRPr lang="en-CA" sz="5400" dirty="0">
              <a:solidFill>
                <a:prstClr val="white"/>
              </a:solidFill>
              <a:latin typeface="Amnesty Trade Gothic Cn" panose="020B05060403030200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399" y="1622503"/>
            <a:ext cx="3505200" cy="232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16"/>
          <p:cNvSpPr txBox="1">
            <a:spLocks noChangeArrowheads="1"/>
          </p:cNvSpPr>
          <p:nvPr/>
        </p:nvSpPr>
        <p:spPr bwMode="auto">
          <a:xfrm>
            <a:off x="6332219" y="3673770"/>
            <a:ext cx="1571988" cy="287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bg1"/>
                </a:solidFill>
                <a:effectLst/>
                <a:latin typeface="Calibri" pitchFamily="34" charset="0"/>
                <a:cs typeface="Arial" pitchFamily="34" charset="0"/>
              </a:rPr>
              <a:t>©Rebecca</a:t>
            </a:r>
            <a:r>
              <a:rPr kumimoji="0" lang="en-GB" altLang="en-US" sz="1400" b="0" i="0" u="none" strike="noStrike" cap="none" normalizeH="0" dirty="0" smtClean="0">
                <a:ln>
                  <a:noFill/>
                </a:ln>
                <a:solidFill>
                  <a:schemeClr val="bg1"/>
                </a:solidFill>
                <a:effectLst/>
                <a:latin typeface="Calibri" pitchFamily="34" charset="0"/>
                <a:cs typeface="Arial" pitchFamily="34" charset="0"/>
              </a:rPr>
              <a:t> </a:t>
            </a:r>
            <a:r>
              <a:rPr kumimoji="0" lang="en-GB" altLang="en-US" sz="1400" b="0" i="0" u="none" strike="noStrike" cap="none" normalizeH="0" dirty="0" err="1" smtClean="0">
                <a:ln>
                  <a:noFill/>
                </a:ln>
                <a:solidFill>
                  <a:schemeClr val="bg1"/>
                </a:solidFill>
                <a:effectLst/>
                <a:latin typeface="Calibri" pitchFamily="34" charset="0"/>
                <a:cs typeface="Arial" pitchFamily="34" charset="0"/>
              </a:rPr>
              <a:t>Hendin</a:t>
            </a:r>
            <a:endParaRPr kumimoji="0" lang="en-US" altLang="en-US" sz="1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56130">
            <a:off x="381000" y="2358259"/>
            <a:ext cx="1899984" cy="85770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37580">
            <a:off x="6797905" y="2335400"/>
            <a:ext cx="1899984" cy="857707"/>
          </a:xfrm>
          <a:prstGeom prst="rect">
            <a:avLst/>
          </a:prstGeom>
        </p:spPr>
      </p:pic>
    </p:spTree>
    <p:extLst>
      <p:ext uri="{BB962C8B-B14F-4D97-AF65-F5344CB8AC3E}">
        <p14:creationId xmlns:p14="http://schemas.microsoft.com/office/powerpoint/2010/main" val="2940702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0000"/>
          </a:solidFill>
        </p:spPr>
        <p:txBody>
          <a:bodyPr wrap="square" lIns="0" tIns="0" rIns="0" bIns="0" rtlCol="0"/>
          <a:lstStyle/>
          <a:p>
            <a:endParaRPr/>
          </a:p>
        </p:txBody>
      </p:sp>
      <p:sp>
        <p:nvSpPr>
          <p:cNvPr id="3" name="object 3"/>
          <p:cNvSpPr txBox="1"/>
          <p:nvPr/>
        </p:nvSpPr>
        <p:spPr>
          <a:xfrm>
            <a:off x="690473" y="148082"/>
            <a:ext cx="1266190" cy="1730375"/>
          </a:xfrm>
          <a:prstGeom prst="rect">
            <a:avLst/>
          </a:prstGeom>
        </p:spPr>
        <p:txBody>
          <a:bodyPr vert="horz" wrap="square" lIns="0" tIns="0" rIns="0" bIns="0" rtlCol="0">
            <a:spAutoFit/>
          </a:bodyPr>
          <a:lstStyle/>
          <a:p>
            <a:pPr marL="12700">
              <a:lnSpc>
                <a:spcPct val="100000"/>
              </a:lnSpc>
            </a:pPr>
            <a:r>
              <a:rPr sz="11000" b="1" spc="-5" dirty="0">
                <a:solidFill>
                  <a:srgbClr val="00AF50"/>
                </a:solidFill>
                <a:latin typeface="Amnesty Trade Gothic Cn"/>
                <a:cs typeface="Amnesty Trade Gothic Cn"/>
              </a:rPr>
              <a:t>10</a:t>
            </a:r>
            <a:endParaRPr sz="11000">
              <a:latin typeface="Amnesty Trade Gothic Cn"/>
              <a:cs typeface="Amnesty Trade Gothic Cn"/>
            </a:endParaRPr>
          </a:p>
        </p:txBody>
      </p:sp>
      <p:sp>
        <p:nvSpPr>
          <p:cNvPr id="4" name="object 4"/>
          <p:cNvSpPr txBox="1"/>
          <p:nvPr/>
        </p:nvSpPr>
        <p:spPr>
          <a:xfrm>
            <a:off x="2259457" y="777494"/>
            <a:ext cx="2348865" cy="1323975"/>
          </a:xfrm>
          <a:prstGeom prst="rect">
            <a:avLst/>
          </a:prstGeom>
          <a:solidFill>
            <a:srgbClr val="6F2F9F"/>
          </a:solidFill>
        </p:spPr>
        <p:txBody>
          <a:bodyPr vert="horz" wrap="square" lIns="0" tIns="17145" rIns="0" bIns="0" rtlCol="0">
            <a:spAutoFit/>
          </a:bodyPr>
          <a:lstStyle/>
          <a:p>
            <a:pPr marL="91440">
              <a:lnSpc>
                <a:spcPct val="100000"/>
              </a:lnSpc>
              <a:spcBef>
                <a:spcPts val="135"/>
              </a:spcBef>
            </a:pPr>
            <a:r>
              <a:rPr sz="8000" b="1" dirty="0">
                <a:solidFill>
                  <a:srgbClr val="FFFF00"/>
                </a:solidFill>
                <a:latin typeface="Amnesty Trade Gothic Cn"/>
                <a:cs typeface="Amnesty Trade Gothic Cn"/>
              </a:rPr>
              <a:t>cases</a:t>
            </a:r>
            <a:endParaRPr sz="8000">
              <a:latin typeface="Amnesty Trade Gothic Cn"/>
              <a:cs typeface="Amnesty Trade Gothic Cn"/>
            </a:endParaRPr>
          </a:p>
        </p:txBody>
      </p:sp>
      <p:sp>
        <p:nvSpPr>
          <p:cNvPr id="5" name="object 5"/>
          <p:cNvSpPr txBox="1"/>
          <p:nvPr/>
        </p:nvSpPr>
        <p:spPr>
          <a:xfrm>
            <a:off x="308254" y="2263394"/>
            <a:ext cx="6266815" cy="1136650"/>
          </a:xfrm>
          <a:prstGeom prst="rect">
            <a:avLst/>
          </a:prstGeom>
        </p:spPr>
        <p:txBody>
          <a:bodyPr vert="horz" wrap="square" lIns="0" tIns="0" rIns="0" bIns="0" rtlCol="0">
            <a:spAutoFit/>
          </a:bodyPr>
          <a:lstStyle/>
          <a:p>
            <a:pPr marL="12700">
              <a:lnSpc>
                <a:spcPct val="100000"/>
              </a:lnSpc>
              <a:tabLst>
                <a:tab pos="3105785" algn="l"/>
              </a:tabLst>
            </a:pPr>
            <a:r>
              <a:rPr sz="10800" b="1" baseline="18518" dirty="0">
                <a:solidFill>
                  <a:srgbClr val="FFFF00"/>
                </a:solidFill>
                <a:latin typeface="Amnesty Trade Gothic Cn"/>
                <a:cs typeface="Amnesty Trade Gothic Cn"/>
              </a:rPr>
              <a:t>over</a:t>
            </a:r>
            <a:r>
              <a:rPr sz="10800" b="1" spc="-30" baseline="18518" dirty="0">
                <a:solidFill>
                  <a:srgbClr val="FFFF00"/>
                </a:solidFill>
                <a:latin typeface="Amnesty Trade Gothic Cn"/>
                <a:cs typeface="Amnesty Trade Gothic Cn"/>
              </a:rPr>
              <a:t> </a:t>
            </a:r>
            <a:r>
              <a:rPr sz="7200" b="1" dirty="0">
                <a:solidFill>
                  <a:srgbClr val="FF3399"/>
                </a:solidFill>
                <a:latin typeface="Amnesty Trade Gothic Cn"/>
                <a:cs typeface="Amnesty Trade Gothic Cn"/>
              </a:rPr>
              <a:t>200	countries</a:t>
            </a:r>
            <a:endParaRPr sz="7200">
              <a:latin typeface="Amnesty Trade Gothic Cn"/>
              <a:cs typeface="Amnesty Trade Gothic Cn"/>
            </a:endParaRPr>
          </a:p>
        </p:txBody>
      </p:sp>
      <p:sp>
        <p:nvSpPr>
          <p:cNvPr id="6" name="object 6"/>
          <p:cNvSpPr/>
          <p:nvPr/>
        </p:nvSpPr>
        <p:spPr>
          <a:xfrm>
            <a:off x="540296" y="3610864"/>
            <a:ext cx="5445760" cy="1446530"/>
          </a:xfrm>
          <a:custGeom>
            <a:avLst/>
            <a:gdLst/>
            <a:ahLst/>
            <a:cxnLst/>
            <a:rect l="l" t="t" r="r" b="b"/>
            <a:pathLst>
              <a:path w="5445760" h="1446529">
                <a:moveTo>
                  <a:pt x="0" y="1446530"/>
                </a:moveTo>
                <a:lnTo>
                  <a:pt x="5445760" y="1446530"/>
                </a:lnTo>
                <a:lnTo>
                  <a:pt x="5445760" y="0"/>
                </a:lnTo>
                <a:lnTo>
                  <a:pt x="0" y="0"/>
                </a:lnTo>
                <a:lnTo>
                  <a:pt x="0" y="1446530"/>
                </a:lnTo>
                <a:close/>
              </a:path>
            </a:pathLst>
          </a:custGeom>
          <a:solidFill>
            <a:srgbClr val="FFFF00"/>
          </a:solidFill>
        </p:spPr>
        <p:txBody>
          <a:bodyPr wrap="square" lIns="0" tIns="0" rIns="0" bIns="0" rtlCol="0"/>
          <a:lstStyle/>
          <a:p>
            <a:endParaRPr/>
          </a:p>
        </p:txBody>
      </p:sp>
      <p:sp>
        <p:nvSpPr>
          <p:cNvPr id="7" name="object 7"/>
          <p:cNvSpPr txBox="1"/>
          <p:nvPr/>
        </p:nvSpPr>
        <p:spPr>
          <a:xfrm>
            <a:off x="540296" y="3610864"/>
            <a:ext cx="5445760" cy="1446530"/>
          </a:xfrm>
          <a:prstGeom prst="rect">
            <a:avLst/>
          </a:prstGeom>
        </p:spPr>
        <p:txBody>
          <a:bodyPr vert="horz" wrap="square" lIns="0" tIns="15240" rIns="0" bIns="0" rtlCol="0">
            <a:spAutoFit/>
          </a:bodyPr>
          <a:lstStyle/>
          <a:p>
            <a:pPr marL="91440">
              <a:lnSpc>
                <a:spcPct val="100000"/>
              </a:lnSpc>
              <a:spcBef>
                <a:spcPts val="120"/>
              </a:spcBef>
            </a:pPr>
            <a:r>
              <a:rPr sz="8800" b="1" spc="-5" dirty="0">
                <a:latin typeface="Amnesty Trade Gothic Cn"/>
                <a:cs typeface="Amnesty Trade Gothic Cn"/>
              </a:rPr>
              <a:t>4.6</a:t>
            </a:r>
            <a:r>
              <a:rPr sz="8800" b="1" spc="-65" dirty="0">
                <a:latin typeface="Amnesty Trade Gothic Cn"/>
                <a:cs typeface="Amnesty Trade Gothic Cn"/>
              </a:rPr>
              <a:t> </a:t>
            </a:r>
            <a:r>
              <a:rPr sz="8800" b="1" spc="-5" dirty="0">
                <a:latin typeface="Amnesty Trade Gothic Cn"/>
                <a:cs typeface="Amnesty Trade Gothic Cn"/>
              </a:rPr>
              <a:t>million</a:t>
            </a:r>
            <a:endParaRPr sz="8800">
              <a:latin typeface="Amnesty Trade Gothic Cn"/>
              <a:cs typeface="Amnesty Trade Gothic Cn"/>
            </a:endParaRPr>
          </a:p>
        </p:txBody>
      </p:sp>
      <p:sp>
        <p:nvSpPr>
          <p:cNvPr id="8" name="object 8"/>
          <p:cNvSpPr txBox="1"/>
          <p:nvPr/>
        </p:nvSpPr>
        <p:spPr>
          <a:xfrm>
            <a:off x="1695704" y="5217667"/>
            <a:ext cx="3439160" cy="1386205"/>
          </a:xfrm>
          <a:prstGeom prst="rect">
            <a:avLst/>
          </a:prstGeom>
        </p:spPr>
        <p:txBody>
          <a:bodyPr vert="horz" wrap="square" lIns="0" tIns="0" rIns="0" bIns="0" rtlCol="0">
            <a:spAutoFit/>
          </a:bodyPr>
          <a:lstStyle/>
          <a:p>
            <a:pPr marL="12700">
              <a:lnSpc>
                <a:spcPct val="100000"/>
              </a:lnSpc>
            </a:pPr>
            <a:r>
              <a:rPr sz="8800" b="1" spc="-5" dirty="0">
                <a:solidFill>
                  <a:srgbClr val="D21F1C"/>
                </a:solidFill>
                <a:latin typeface="Amnesty Trade Gothic Cn"/>
                <a:cs typeface="Amnesty Trade Gothic Cn"/>
              </a:rPr>
              <a:t>ACTIONS</a:t>
            </a:r>
            <a:endParaRPr sz="8800">
              <a:latin typeface="Amnesty Trade Gothic Cn"/>
              <a:cs typeface="Amnesty Trade Gothic Cn"/>
            </a:endParaRPr>
          </a:p>
        </p:txBody>
      </p:sp>
      <p:sp>
        <p:nvSpPr>
          <p:cNvPr id="9" name="object 9"/>
          <p:cNvSpPr/>
          <p:nvPr/>
        </p:nvSpPr>
        <p:spPr>
          <a:xfrm>
            <a:off x="5510148" y="11"/>
            <a:ext cx="3633851" cy="6857988"/>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6298438" y="1316608"/>
            <a:ext cx="2738120" cy="609600"/>
          </a:xfrm>
          <a:custGeom>
            <a:avLst/>
            <a:gdLst/>
            <a:ahLst/>
            <a:cxnLst/>
            <a:rect l="l" t="t" r="r" b="b"/>
            <a:pathLst>
              <a:path w="2738120" h="609600">
                <a:moveTo>
                  <a:pt x="0" y="609600"/>
                </a:moveTo>
                <a:lnTo>
                  <a:pt x="2738119" y="609600"/>
                </a:lnTo>
                <a:lnTo>
                  <a:pt x="2738119" y="0"/>
                </a:lnTo>
                <a:lnTo>
                  <a:pt x="0" y="0"/>
                </a:lnTo>
                <a:lnTo>
                  <a:pt x="0" y="609600"/>
                </a:lnTo>
                <a:close/>
              </a:path>
            </a:pathLst>
          </a:custGeom>
          <a:solidFill>
            <a:srgbClr val="FFFF00"/>
          </a:solidFill>
        </p:spPr>
        <p:txBody>
          <a:bodyPr wrap="square" lIns="0" tIns="0" rIns="0" bIns="0" rtlCol="0"/>
          <a:lstStyle/>
          <a:p>
            <a:endParaRPr/>
          </a:p>
        </p:txBody>
      </p:sp>
      <p:sp>
        <p:nvSpPr>
          <p:cNvPr id="11" name="object 11"/>
          <p:cNvSpPr txBox="1"/>
          <p:nvPr/>
        </p:nvSpPr>
        <p:spPr>
          <a:xfrm>
            <a:off x="6782816" y="1158494"/>
            <a:ext cx="2120900" cy="855980"/>
          </a:xfrm>
          <a:prstGeom prst="rect">
            <a:avLst/>
          </a:prstGeom>
        </p:spPr>
        <p:txBody>
          <a:bodyPr vert="horz" wrap="square" lIns="0" tIns="0" rIns="0" bIns="0" rtlCol="0">
            <a:spAutoFit/>
          </a:bodyPr>
          <a:lstStyle/>
          <a:p>
            <a:pPr marL="12700">
              <a:lnSpc>
                <a:spcPct val="100000"/>
              </a:lnSpc>
            </a:pPr>
            <a:r>
              <a:rPr sz="5400" b="1" dirty="0">
                <a:latin typeface="Amnesty Trade Gothic Cn"/>
                <a:cs typeface="Amnesty Trade Gothic Cn"/>
              </a:rPr>
              <a:t>IN</a:t>
            </a:r>
            <a:r>
              <a:rPr sz="5400" b="1" spc="-95" dirty="0">
                <a:latin typeface="Amnesty Trade Gothic Cn"/>
                <a:cs typeface="Amnesty Trade Gothic Cn"/>
              </a:rPr>
              <a:t> </a:t>
            </a:r>
            <a:r>
              <a:rPr sz="5400" b="1" dirty="0">
                <a:latin typeface="Amnesty Trade Gothic Cn"/>
                <a:cs typeface="Amnesty Trade Gothic Cn"/>
              </a:rPr>
              <a:t>2016!</a:t>
            </a:r>
            <a:endParaRPr sz="5400">
              <a:latin typeface="Amnesty Trade Gothic Cn"/>
              <a:cs typeface="Amnesty Trade Gothic C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0000"/>
          </a:solidFill>
        </p:spPr>
        <p:txBody>
          <a:bodyPr wrap="square" lIns="0" tIns="0" rIns="0" bIns="0" rtlCol="0"/>
          <a:lstStyle/>
          <a:p>
            <a:endParaRPr/>
          </a:p>
        </p:txBody>
      </p:sp>
      <p:sp>
        <p:nvSpPr>
          <p:cNvPr id="3" name="object 3"/>
          <p:cNvSpPr/>
          <p:nvPr/>
        </p:nvSpPr>
        <p:spPr>
          <a:xfrm>
            <a:off x="0" y="0"/>
            <a:ext cx="3751324" cy="68579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153143"/>
            <a:ext cx="7853045" cy="3797935"/>
          </a:xfrm>
          <a:custGeom>
            <a:avLst/>
            <a:gdLst/>
            <a:ahLst/>
            <a:cxnLst/>
            <a:rect l="l" t="t" r="r" b="b"/>
            <a:pathLst>
              <a:path w="7853045" h="3797935">
                <a:moveTo>
                  <a:pt x="3000843" y="2907667"/>
                </a:moveTo>
                <a:lnTo>
                  <a:pt x="910159" y="2907667"/>
                </a:lnTo>
                <a:lnTo>
                  <a:pt x="906816" y="2929366"/>
                </a:lnTo>
                <a:lnTo>
                  <a:pt x="896918" y="2951065"/>
                </a:lnTo>
                <a:lnTo>
                  <a:pt x="883721" y="2972764"/>
                </a:lnTo>
                <a:lnTo>
                  <a:pt x="867204" y="3016162"/>
                </a:lnTo>
                <a:lnTo>
                  <a:pt x="850686" y="3081259"/>
                </a:lnTo>
                <a:lnTo>
                  <a:pt x="837489" y="3124657"/>
                </a:lnTo>
                <a:lnTo>
                  <a:pt x="827591" y="3189754"/>
                </a:lnTo>
                <a:lnTo>
                  <a:pt x="824292" y="3276550"/>
                </a:lnTo>
                <a:lnTo>
                  <a:pt x="827591" y="3341647"/>
                </a:lnTo>
                <a:lnTo>
                  <a:pt x="840766" y="3428443"/>
                </a:lnTo>
                <a:lnTo>
                  <a:pt x="867204" y="3493540"/>
                </a:lnTo>
                <a:lnTo>
                  <a:pt x="906816" y="3580336"/>
                </a:lnTo>
                <a:lnTo>
                  <a:pt x="962969" y="3645433"/>
                </a:lnTo>
                <a:lnTo>
                  <a:pt x="1025741" y="3710530"/>
                </a:lnTo>
                <a:lnTo>
                  <a:pt x="1098412" y="3753928"/>
                </a:lnTo>
                <a:lnTo>
                  <a:pt x="1181002" y="3775627"/>
                </a:lnTo>
                <a:lnTo>
                  <a:pt x="1270146" y="3797326"/>
                </a:lnTo>
                <a:lnTo>
                  <a:pt x="1567426" y="3797326"/>
                </a:lnTo>
                <a:lnTo>
                  <a:pt x="1772197" y="3753928"/>
                </a:lnTo>
                <a:lnTo>
                  <a:pt x="1874583" y="3710530"/>
                </a:lnTo>
                <a:lnTo>
                  <a:pt x="1973647" y="3667132"/>
                </a:lnTo>
                <a:lnTo>
                  <a:pt x="2066135" y="3623734"/>
                </a:lnTo>
                <a:lnTo>
                  <a:pt x="2128907" y="3580336"/>
                </a:lnTo>
                <a:lnTo>
                  <a:pt x="2198235" y="3536938"/>
                </a:lnTo>
                <a:lnTo>
                  <a:pt x="2274248" y="3493540"/>
                </a:lnTo>
                <a:lnTo>
                  <a:pt x="2350218" y="3428443"/>
                </a:lnTo>
                <a:lnTo>
                  <a:pt x="2429465" y="3363346"/>
                </a:lnTo>
                <a:lnTo>
                  <a:pt x="2515310" y="3298249"/>
                </a:lnTo>
                <a:lnTo>
                  <a:pt x="2597900" y="3233152"/>
                </a:lnTo>
                <a:lnTo>
                  <a:pt x="2677191" y="3168055"/>
                </a:lnTo>
                <a:lnTo>
                  <a:pt x="2759716" y="3102958"/>
                </a:lnTo>
                <a:lnTo>
                  <a:pt x="2835729" y="3037861"/>
                </a:lnTo>
                <a:lnTo>
                  <a:pt x="2905078" y="2994463"/>
                </a:lnTo>
                <a:lnTo>
                  <a:pt x="2971128" y="2929366"/>
                </a:lnTo>
                <a:lnTo>
                  <a:pt x="3000843" y="2907667"/>
                </a:lnTo>
                <a:close/>
              </a:path>
              <a:path w="7853045" h="3797935">
                <a:moveTo>
                  <a:pt x="850686" y="130194"/>
                </a:moveTo>
                <a:lnTo>
                  <a:pt x="493976" y="130194"/>
                </a:lnTo>
                <a:lnTo>
                  <a:pt x="424626" y="173592"/>
                </a:lnTo>
                <a:lnTo>
                  <a:pt x="351956" y="195291"/>
                </a:lnTo>
                <a:lnTo>
                  <a:pt x="213231" y="282087"/>
                </a:lnTo>
                <a:lnTo>
                  <a:pt x="87744" y="368883"/>
                </a:lnTo>
                <a:lnTo>
                  <a:pt x="31596" y="412281"/>
                </a:lnTo>
                <a:lnTo>
                  <a:pt x="0" y="433980"/>
                </a:lnTo>
                <a:lnTo>
                  <a:pt x="0" y="3406744"/>
                </a:lnTo>
                <a:lnTo>
                  <a:pt x="137272" y="3406744"/>
                </a:lnTo>
                <a:lnTo>
                  <a:pt x="302424" y="3363346"/>
                </a:lnTo>
                <a:lnTo>
                  <a:pt x="460983" y="3276550"/>
                </a:lnTo>
                <a:lnTo>
                  <a:pt x="533653" y="3233152"/>
                </a:lnTo>
                <a:lnTo>
                  <a:pt x="602981" y="3168055"/>
                </a:lnTo>
                <a:lnTo>
                  <a:pt x="669031" y="3124657"/>
                </a:lnTo>
                <a:lnTo>
                  <a:pt x="728483" y="3081259"/>
                </a:lnTo>
                <a:lnTo>
                  <a:pt x="781336" y="3037861"/>
                </a:lnTo>
                <a:lnTo>
                  <a:pt x="824292" y="2994463"/>
                </a:lnTo>
                <a:lnTo>
                  <a:pt x="860583" y="2972764"/>
                </a:lnTo>
                <a:lnTo>
                  <a:pt x="887021" y="2951065"/>
                </a:lnTo>
                <a:lnTo>
                  <a:pt x="903539" y="2929366"/>
                </a:lnTo>
                <a:lnTo>
                  <a:pt x="910159" y="2907667"/>
                </a:lnTo>
                <a:lnTo>
                  <a:pt x="3000843" y="2907667"/>
                </a:lnTo>
                <a:lnTo>
                  <a:pt x="3030558" y="2885968"/>
                </a:lnTo>
                <a:lnTo>
                  <a:pt x="3080134" y="2842570"/>
                </a:lnTo>
                <a:lnTo>
                  <a:pt x="3123046" y="2799172"/>
                </a:lnTo>
                <a:lnTo>
                  <a:pt x="3152761" y="2777473"/>
                </a:lnTo>
                <a:lnTo>
                  <a:pt x="3172621" y="2755774"/>
                </a:lnTo>
                <a:lnTo>
                  <a:pt x="4797619" y="2755774"/>
                </a:lnTo>
                <a:lnTo>
                  <a:pt x="4863662" y="2712376"/>
                </a:lnTo>
                <a:lnTo>
                  <a:pt x="4966047" y="2647279"/>
                </a:lnTo>
                <a:lnTo>
                  <a:pt x="5164198" y="2517085"/>
                </a:lnTo>
                <a:lnTo>
                  <a:pt x="5260028" y="2451988"/>
                </a:lnTo>
                <a:lnTo>
                  <a:pt x="5352516" y="2386891"/>
                </a:lnTo>
                <a:lnTo>
                  <a:pt x="5438383" y="2343493"/>
                </a:lnTo>
                <a:lnTo>
                  <a:pt x="5520951" y="2278396"/>
                </a:lnTo>
                <a:lnTo>
                  <a:pt x="5593578" y="2234998"/>
                </a:lnTo>
                <a:lnTo>
                  <a:pt x="5659629" y="2191600"/>
                </a:lnTo>
                <a:lnTo>
                  <a:pt x="5715781" y="2148202"/>
                </a:lnTo>
                <a:lnTo>
                  <a:pt x="5758736" y="2126503"/>
                </a:lnTo>
                <a:lnTo>
                  <a:pt x="5795072" y="2104804"/>
                </a:lnTo>
                <a:lnTo>
                  <a:pt x="5814889" y="2083105"/>
                </a:lnTo>
                <a:lnTo>
                  <a:pt x="7630628" y="2083105"/>
                </a:lnTo>
                <a:lnTo>
                  <a:pt x="7687605" y="2018008"/>
                </a:lnTo>
                <a:lnTo>
                  <a:pt x="7712714" y="1974609"/>
                </a:lnTo>
                <a:lnTo>
                  <a:pt x="659134" y="1974609"/>
                </a:lnTo>
                <a:lnTo>
                  <a:pt x="662411" y="1952910"/>
                </a:lnTo>
                <a:lnTo>
                  <a:pt x="675652" y="1952910"/>
                </a:lnTo>
                <a:lnTo>
                  <a:pt x="692126" y="1909512"/>
                </a:lnTo>
                <a:lnTo>
                  <a:pt x="718563" y="1866114"/>
                </a:lnTo>
                <a:lnTo>
                  <a:pt x="748278" y="1801017"/>
                </a:lnTo>
                <a:lnTo>
                  <a:pt x="781336" y="1735920"/>
                </a:lnTo>
                <a:lnTo>
                  <a:pt x="820949" y="1670823"/>
                </a:lnTo>
                <a:lnTo>
                  <a:pt x="860583" y="1584027"/>
                </a:lnTo>
                <a:lnTo>
                  <a:pt x="946494" y="1410435"/>
                </a:lnTo>
                <a:lnTo>
                  <a:pt x="989406" y="1301940"/>
                </a:lnTo>
                <a:lnTo>
                  <a:pt x="1032362" y="1215144"/>
                </a:lnTo>
                <a:lnTo>
                  <a:pt x="1071996" y="1106649"/>
                </a:lnTo>
                <a:lnTo>
                  <a:pt x="1111609" y="1019853"/>
                </a:lnTo>
                <a:lnTo>
                  <a:pt x="1147944" y="933057"/>
                </a:lnTo>
                <a:lnTo>
                  <a:pt x="1177659" y="824562"/>
                </a:lnTo>
                <a:lnTo>
                  <a:pt x="1204096" y="737766"/>
                </a:lnTo>
                <a:lnTo>
                  <a:pt x="1223914" y="650970"/>
                </a:lnTo>
                <a:lnTo>
                  <a:pt x="1227234" y="564174"/>
                </a:lnTo>
                <a:lnTo>
                  <a:pt x="1213994" y="477378"/>
                </a:lnTo>
                <a:lnTo>
                  <a:pt x="1190899" y="412281"/>
                </a:lnTo>
                <a:lnTo>
                  <a:pt x="1154564" y="325485"/>
                </a:lnTo>
                <a:lnTo>
                  <a:pt x="1108331" y="282087"/>
                </a:lnTo>
                <a:lnTo>
                  <a:pt x="1052179" y="238689"/>
                </a:lnTo>
                <a:lnTo>
                  <a:pt x="989406" y="195291"/>
                </a:lnTo>
                <a:lnTo>
                  <a:pt x="923356" y="151893"/>
                </a:lnTo>
                <a:lnTo>
                  <a:pt x="850686" y="130194"/>
                </a:lnTo>
                <a:close/>
              </a:path>
              <a:path w="7853045" h="3797935">
                <a:moveTo>
                  <a:pt x="4797619" y="2755774"/>
                </a:moveTo>
                <a:lnTo>
                  <a:pt x="3175921" y="2755774"/>
                </a:lnTo>
                <a:lnTo>
                  <a:pt x="3169300" y="2777473"/>
                </a:lnTo>
                <a:lnTo>
                  <a:pt x="3156103" y="2799172"/>
                </a:lnTo>
                <a:lnTo>
                  <a:pt x="3146206" y="2842570"/>
                </a:lnTo>
                <a:lnTo>
                  <a:pt x="3142863" y="2885968"/>
                </a:lnTo>
                <a:lnTo>
                  <a:pt x="3142863" y="2951065"/>
                </a:lnTo>
                <a:lnTo>
                  <a:pt x="3152761" y="3016162"/>
                </a:lnTo>
                <a:lnTo>
                  <a:pt x="3175921" y="3081259"/>
                </a:lnTo>
                <a:lnTo>
                  <a:pt x="3215533" y="3146356"/>
                </a:lnTo>
                <a:lnTo>
                  <a:pt x="3261788" y="3211453"/>
                </a:lnTo>
                <a:lnTo>
                  <a:pt x="3321218" y="3254851"/>
                </a:lnTo>
                <a:lnTo>
                  <a:pt x="3390611" y="3276550"/>
                </a:lnTo>
                <a:lnTo>
                  <a:pt x="3473179" y="3298249"/>
                </a:lnTo>
                <a:lnTo>
                  <a:pt x="3562324" y="3319948"/>
                </a:lnTo>
                <a:lnTo>
                  <a:pt x="3658111" y="3319948"/>
                </a:lnTo>
                <a:lnTo>
                  <a:pt x="3763839" y="3298249"/>
                </a:lnTo>
                <a:lnTo>
                  <a:pt x="3876122" y="3276550"/>
                </a:lnTo>
                <a:lnTo>
                  <a:pt x="3988427" y="3233152"/>
                </a:lnTo>
                <a:lnTo>
                  <a:pt x="4107287" y="3189754"/>
                </a:lnTo>
                <a:lnTo>
                  <a:pt x="4166782" y="3146356"/>
                </a:lnTo>
                <a:lnTo>
                  <a:pt x="4232832" y="3102958"/>
                </a:lnTo>
                <a:lnTo>
                  <a:pt x="4308780" y="3059560"/>
                </a:lnTo>
                <a:lnTo>
                  <a:pt x="4388027" y="3016162"/>
                </a:lnTo>
                <a:lnTo>
                  <a:pt x="4477237" y="2972764"/>
                </a:lnTo>
                <a:lnTo>
                  <a:pt x="4569725" y="2907667"/>
                </a:lnTo>
                <a:lnTo>
                  <a:pt x="4665490" y="2842570"/>
                </a:lnTo>
                <a:lnTo>
                  <a:pt x="4797619" y="2755774"/>
                </a:lnTo>
                <a:close/>
              </a:path>
              <a:path w="7853045" h="3797935">
                <a:moveTo>
                  <a:pt x="7630628" y="2083105"/>
                </a:moveTo>
                <a:lnTo>
                  <a:pt x="5821509" y="2083105"/>
                </a:lnTo>
                <a:lnTo>
                  <a:pt x="5814889" y="2104804"/>
                </a:lnTo>
                <a:lnTo>
                  <a:pt x="5811611" y="2126503"/>
                </a:lnTo>
                <a:lnTo>
                  <a:pt x="5804991" y="2148202"/>
                </a:lnTo>
                <a:lnTo>
                  <a:pt x="5801713" y="2191600"/>
                </a:lnTo>
                <a:lnTo>
                  <a:pt x="5798371" y="2256697"/>
                </a:lnTo>
                <a:lnTo>
                  <a:pt x="5798371" y="2343493"/>
                </a:lnTo>
                <a:lnTo>
                  <a:pt x="5811611" y="2430289"/>
                </a:lnTo>
                <a:lnTo>
                  <a:pt x="5844604" y="2495386"/>
                </a:lnTo>
                <a:lnTo>
                  <a:pt x="5890858" y="2560483"/>
                </a:lnTo>
                <a:lnTo>
                  <a:pt x="5956909" y="2625580"/>
                </a:lnTo>
                <a:lnTo>
                  <a:pt x="6032856" y="2668978"/>
                </a:lnTo>
                <a:lnTo>
                  <a:pt x="6115446" y="2734075"/>
                </a:lnTo>
                <a:lnTo>
                  <a:pt x="6207934" y="2777473"/>
                </a:lnTo>
                <a:lnTo>
                  <a:pt x="6300422" y="2799172"/>
                </a:lnTo>
                <a:lnTo>
                  <a:pt x="6399464" y="2820871"/>
                </a:lnTo>
                <a:lnTo>
                  <a:pt x="6475477" y="2820871"/>
                </a:lnTo>
                <a:lnTo>
                  <a:pt x="6558024" y="2799172"/>
                </a:lnTo>
                <a:lnTo>
                  <a:pt x="6647212" y="2777473"/>
                </a:lnTo>
                <a:lnTo>
                  <a:pt x="6742977" y="2755774"/>
                </a:lnTo>
                <a:lnTo>
                  <a:pt x="6838764" y="2712376"/>
                </a:lnTo>
                <a:lnTo>
                  <a:pt x="6941149" y="2647279"/>
                </a:lnTo>
                <a:lnTo>
                  <a:pt x="7040257" y="2582182"/>
                </a:lnTo>
                <a:lnTo>
                  <a:pt x="7142643" y="2517085"/>
                </a:lnTo>
                <a:lnTo>
                  <a:pt x="7241750" y="2451988"/>
                </a:lnTo>
                <a:lnTo>
                  <a:pt x="7337516" y="2365192"/>
                </a:lnTo>
                <a:lnTo>
                  <a:pt x="7430003" y="2278396"/>
                </a:lnTo>
                <a:lnTo>
                  <a:pt x="7515871" y="2191600"/>
                </a:lnTo>
                <a:lnTo>
                  <a:pt x="7611636" y="2104804"/>
                </a:lnTo>
                <a:lnTo>
                  <a:pt x="7630628" y="2083105"/>
                </a:lnTo>
                <a:close/>
              </a:path>
              <a:path w="7853045" h="3797935">
                <a:moveTo>
                  <a:pt x="3473179" y="130194"/>
                </a:moveTo>
                <a:lnTo>
                  <a:pt x="3199015" y="130194"/>
                </a:lnTo>
                <a:lnTo>
                  <a:pt x="3099951" y="151893"/>
                </a:lnTo>
                <a:lnTo>
                  <a:pt x="2997566" y="195291"/>
                </a:lnTo>
                <a:lnTo>
                  <a:pt x="2891881" y="238689"/>
                </a:lnTo>
                <a:lnTo>
                  <a:pt x="2779598" y="282087"/>
                </a:lnTo>
                <a:lnTo>
                  <a:pt x="2660673" y="347184"/>
                </a:lnTo>
                <a:lnTo>
                  <a:pt x="2531850" y="433980"/>
                </a:lnTo>
                <a:lnTo>
                  <a:pt x="2393108" y="520776"/>
                </a:lnTo>
                <a:lnTo>
                  <a:pt x="2247811" y="629271"/>
                </a:lnTo>
                <a:lnTo>
                  <a:pt x="2089273" y="737766"/>
                </a:lnTo>
                <a:lnTo>
                  <a:pt x="1986887" y="824562"/>
                </a:lnTo>
                <a:lnTo>
                  <a:pt x="1564127" y="1171746"/>
                </a:lnTo>
                <a:lnTo>
                  <a:pt x="1461742" y="1258542"/>
                </a:lnTo>
                <a:lnTo>
                  <a:pt x="1362634" y="1345338"/>
                </a:lnTo>
                <a:lnTo>
                  <a:pt x="1266869" y="1432134"/>
                </a:lnTo>
                <a:lnTo>
                  <a:pt x="1174381" y="1497231"/>
                </a:lnTo>
                <a:lnTo>
                  <a:pt x="1085171" y="1584027"/>
                </a:lnTo>
                <a:lnTo>
                  <a:pt x="1005924" y="1649124"/>
                </a:lnTo>
                <a:lnTo>
                  <a:pt x="929976" y="1714221"/>
                </a:lnTo>
                <a:lnTo>
                  <a:pt x="863926" y="1779318"/>
                </a:lnTo>
                <a:lnTo>
                  <a:pt x="804431" y="1844415"/>
                </a:lnTo>
                <a:lnTo>
                  <a:pt x="754899" y="1887813"/>
                </a:lnTo>
                <a:lnTo>
                  <a:pt x="712008" y="1909512"/>
                </a:lnTo>
                <a:lnTo>
                  <a:pt x="682228" y="1952910"/>
                </a:lnTo>
                <a:lnTo>
                  <a:pt x="665754" y="1974609"/>
                </a:lnTo>
                <a:lnTo>
                  <a:pt x="7712714" y="1974609"/>
                </a:lnTo>
                <a:lnTo>
                  <a:pt x="7750378" y="1909512"/>
                </a:lnTo>
                <a:lnTo>
                  <a:pt x="7799910" y="1844415"/>
                </a:lnTo>
                <a:lnTo>
                  <a:pt x="7832946" y="1757619"/>
                </a:lnTo>
                <a:lnTo>
                  <a:pt x="7849421" y="1692522"/>
                </a:lnTo>
                <a:lnTo>
                  <a:pt x="7852763" y="1605726"/>
                </a:lnTo>
                <a:lnTo>
                  <a:pt x="7839523" y="1540629"/>
                </a:lnTo>
                <a:lnTo>
                  <a:pt x="7813151" y="1475532"/>
                </a:lnTo>
                <a:lnTo>
                  <a:pt x="7258225" y="1475532"/>
                </a:lnTo>
                <a:lnTo>
                  <a:pt x="7271465" y="1453833"/>
                </a:lnTo>
                <a:lnTo>
                  <a:pt x="7291283" y="1432134"/>
                </a:lnTo>
                <a:lnTo>
                  <a:pt x="7317720" y="1388736"/>
                </a:lnTo>
                <a:lnTo>
                  <a:pt x="7354055" y="1323639"/>
                </a:lnTo>
                <a:lnTo>
                  <a:pt x="7393668" y="1258542"/>
                </a:lnTo>
                <a:lnTo>
                  <a:pt x="7443200" y="1193445"/>
                </a:lnTo>
                <a:lnTo>
                  <a:pt x="3671351" y="1193445"/>
                </a:lnTo>
                <a:lnTo>
                  <a:pt x="3681249" y="1171746"/>
                </a:lnTo>
                <a:lnTo>
                  <a:pt x="3697767" y="1128348"/>
                </a:lnTo>
                <a:lnTo>
                  <a:pt x="3720862" y="1106649"/>
                </a:lnTo>
                <a:lnTo>
                  <a:pt x="3747299" y="1063251"/>
                </a:lnTo>
                <a:lnTo>
                  <a:pt x="3773737" y="998154"/>
                </a:lnTo>
                <a:lnTo>
                  <a:pt x="3803452" y="954756"/>
                </a:lnTo>
                <a:lnTo>
                  <a:pt x="3856326" y="824562"/>
                </a:lnTo>
                <a:lnTo>
                  <a:pt x="3879421" y="781164"/>
                </a:lnTo>
                <a:lnTo>
                  <a:pt x="3899217" y="716067"/>
                </a:lnTo>
                <a:lnTo>
                  <a:pt x="3912457" y="672669"/>
                </a:lnTo>
                <a:lnTo>
                  <a:pt x="3915756" y="607572"/>
                </a:lnTo>
                <a:lnTo>
                  <a:pt x="3915756" y="564174"/>
                </a:lnTo>
                <a:lnTo>
                  <a:pt x="3905837" y="499077"/>
                </a:lnTo>
                <a:lnTo>
                  <a:pt x="3886041" y="433980"/>
                </a:lnTo>
                <a:lnTo>
                  <a:pt x="3859604" y="368883"/>
                </a:lnTo>
                <a:lnTo>
                  <a:pt x="3819970" y="325485"/>
                </a:lnTo>
                <a:lnTo>
                  <a:pt x="3773737" y="260388"/>
                </a:lnTo>
                <a:lnTo>
                  <a:pt x="3714242" y="216990"/>
                </a:lnTo>
                <a:lnTo>
                  <a:pt x="3644914" y="173592"/>
                </a:lnTo>
                <a:lnTo>
                  <a:pt x="3565667" y="151893"/>
                </a:lnTo>
                <a:lnTo>
                  <a:pt x="3473179" y="130194"/>
                </a:lnTo>
                <a:close/>
              </a:path>
              <a:path w="7853045" h="3797935">
                <a:moveTo>
                  <a:pt x="7700846" y="1345338"/>
                </a:moveTo>
                <a:lnTo>
                  <a:pt x="7548885" y="1345338"/>
                </a:lnTo>
                <a:lnTo>
                  <a:pt x="7443200" y="1388736"/>
                </a:lnTo>
                <a:lnTo>
                  <a:pt x="7393668" y="1410435"/>
                </a:lnTo>
                <a:lnTo>
                  <a:pt x="7347435" y="1432134"/>
                </a:lnTo>
                <a:lnTo>
                  <a:pt x="7307801" y="1453833"/>
                </a:lnTo>
                <a:lnTo>
                  <a:pt x="7278042" y="1453833"/>
                </a:lnTo>
                <a:lnTo>
                  <a:pt x="7261568" y="1475532"/>
                </a:lnTo>
                <a:lnTo>
                  <a:pt x="7813151" y="1475532"/>
                </a:lnTo>
                <a:lnTo>
                  <a:pt x="7770195" y="1388736"/>
                </a:lnTo>
                <a:lnTo>
                  <a:pt x="7740459" y="1367037"/>
                </a:lnTo>
                <a:lnTo>
                  <a:pt x="7700846" y="1345338"/>
                </a:lnTo>
                <a:close/>
              </a:path>
              <a:path w="7853045" h="3797935">
                <a:moveTo>
                  <a:pt x="6079111" y="0"/>
                </a:moveTo>
                <a:lnTo>
                  <a:pt x="5989966" y="0"/>
                </a:lnTo>
                <a:lnTo>
                  <a:pt x="5897479" y="21699"/>
                </a:lnTo>
                <a:lnTo>
                  <a:pt x="5798371" y="43398"/>
                </a:lnTo>
                <a:lnTo>
                  <a:pt x="5695964" y="86796"/>
                </a:lnTo>
                <a:lnTo>
                  <a:pt x="5587023" y="130194"/>
                </a:lnTo>
                <a:lnTo>
                  <a:pt x="5468098" y="173592"/>
                </a:lnTo>
                <a:lnTo>
                  <a:pt x="5339275" y="238689"/>
                </a:lnTo>
                <a:lnTo>
                  <a:pt x="5200533" y="303786"/>
                </a:lnTo>
                <a:lnTo>
                  <a:pt x="5045338" y="390582"/>
                </a:lnTo>
                <a:lnTo>
                  <a:pt x="4876903" y="477378"/>
                </a:lnTo>
                <a:lnTo>
                  <a:pt x="4652293" y="607572"/>
                </a:lnTo>
                <a:lnTo>
                  <a:pt x="4543287" y="672669"/>
                </a:lnTo>
                <a:lnTo>
                  <a:pt x="4437603" y="716067"/>
                </a:lnTo>
                <a:lnTo>
                  <a:pt x="4331875" y="781164"/>
                </a:lnTo>
                <a:lnTo>
                  <a:pt x="4232832" y="846261"/>
                </a:lnTo>
                <a:lnTo>
                  <a:pt x="4137067" y="889659"/>
                </a:lnTo>
                <a:lnTo>
                  <a:pt x="4047857" y="954756"/>
                </a:lnTo>
                <a:lnTo>
                  <a:pt x="3965267" y="998154"/>
                </a:lnTo>
                <a:lnTo>
                  <a:pt x="3892662" y="1041552"/>
                </a:lnTo>
                <a:lnTo>
                  <a:pt x="3826546" y="1084950"/>
                </a:lnTo>
                <a:lnTo>
                  <a:pt x="3770394" y="1128348"/>
                </a:lnTo>
                <a:lnTo>
                  <a:pt x="3727482" y="1150047"/>
                </a:lnTo>
                <a:lnTo>
                  <a:pt x="3694446" y="1171746"/>
                </a:lnTo>
                <a:lnTo>
                  <a:pt x="3671351" y="1193445"/>
                </a:lnTo>
                <a:lnTo>
                  <a:pt x="7443200" y="1193445"/>
                </a:lnTo>
                <a:lnTo>
                  <a:pt x="7499353" y="1106649"/>
                </a:lnTo>
                <a:lnTo>
                  <a:pt x="7558783" y="1019853"/>
                </a:lnTo>
                <a:lnTo>
                  <a:pt x="7611636" y="911358"/>
                </a:lnTo>
                <a:lnTo>
                  <a:pt x="7647993" y="824562"/>
                </a:lnTo>
                <a:lnTo>
                  <a:pt x="7667788" y="737766"/>
                </a:lnTo>
                <a:lnTo>
                  <a:pt x="7674408" y="672669"/>
                </a:lnTo>
                <a:lnTo>
                  <a:pt x="7671087" y="607572"/>
                </a:lnTo>
                <a:lnTo>
                  <a:pt x="7665596" y="585873"/>
                </a:lnTo>
                <a:lnTo>
                  <a:pt x="6396187" y="585873"/>
                </a:lnTo>
                <a:lnTo>
                  <a:pt x="6399464" y="564174"/>
                </a:lnTo>
                <a:lnTo>
                  <a:pt x="6402807" y="542475"/>
                </a:lnTo>
                <a:lnTo>
                  <a:pt x="6409427" y="520776"/>
                </a:lnTo>
                <a:lnTo>
                  <a:pt x="6416004" y="477378"/>
                </a:lnTo>
                <a:lnTo>
                  <a:pt x="6422624" y="433980"/>
                </a:lnTo>
                <a:lnTo>
                  <a:pt x="6422624" y="368883"/>
                </a:lnTo>
                <a:lnTo>
                  <a:pt x="6419347" y="325485"/>
                </a:lnTo>
                <a:lnTo>
                  <a:pt x="6416004" y="282087"/>
                </a:lnTo>
                <a:lnTo>
                  <a:pt x="6409427" y="238689"/>
                </a:lnTo>
                <a:lnTo>
                  <a:pt x="6399464" y="195291"/>
                </a:lnTo>
                <a:lnTo>
                  <a:pt x="6382990" y="173592"/>
                </a:lnTo>
                <a:lnTo>
                  <a:pt x="6356574" y="130194"/>
                </a:lnTo>
                <a:lnTo>
                  <a:pt x="6326859" y="86796"/>
                </a:lnTo>
                <a:lnTo>
                  <a:pt x="6283882" y="65097"/>
                </a:lnTo>
                <a:lnTo>
                  <a:pt x="6227751" y="43398"/>
                </a:lnTo>
                <a:lnTo>
                  <a:pt x="6161679" y="21699"/>
                </a:lnTo>
                <a:lnTo>
                  <a:pt x="6079111" y="0"/>
                </a:lnTo>
                <a:close/>
              </a:path>
              <a:path w="7853045" h="3797935">
                <a:moveTo>
                  <a:pt x="7235130" y="216990"/>
                </a:moveTo>
                <a:lnTo>
                  <a:pt x="7155840" y="238689"/>
                </a:lnTo>
                <a:lnTo>
                  <a:pt x="7069972" y="260388"/>
                </a:lnTo>
                <a:lnTo>
                  <a:pt x="6974207" y="282087"/>
                </a:lnTo>
                <a:lnTo>
                  <a:pt x="6868522" y="325485"/>
                </a:lnTo>
                <a:lnTo>
                  <a:pt x="6759517" y="368883"/>
                </a:lnTo>
                <a:lnTo>
                  <a:pt x="6670307" y="433980"/>
                </a:lnTo>
                <a:lnTo>
                  <a:pt x="6594359" y="455679"/>
                </a:lnTo>
                <a:lnTo>
                  <a:pt x="6531630" y="499077"/>
                </a:lnTo>
                <a:lnTo>
                  <a:pt x="6485397" y="520776"/>
                </a:lnTo>
                <a:lnTo>
                  <a:pt x="6449062" y="542475"/>
                </a:lnTo>
                <a:lnTo>
                  <a:pt x="6425902" y="564174"/>
                </a:lnTo>
                <a:lnTo>
                  <a:pt x="6409427" y="564174"/>
                </a:lnTo>
                <a:lnTo>
                  <a:pt x="6399464" y="585873"/>
                </a:lnTo>
                <a:lnTo>
                  <a:pt x="7665596" y="585873"/>
                </a:lnTo>
                <a:lnTo>
                  <a:pt x="7654613" y="542475"/>
                </a:lnTo>
                <a:lnTo>
                  <a:pt x="7631453" y="477378"/>
                </a:lnTo>
                <a:lnTo>
                  <a:pt x="7605016" y="433980"/>
                </a:lnTo>
                <a:lnTo>
                  <a:pt x="7575301" y="368883"/>
                </a:lnTo>
                <a:lnTo>
                  <a:pt x="7548885" y="347184"/>
                </a:lnTo>
                <a:lnTo>
                  <a:pt x="7515871" y="303786"/>
                </a:lnTo>
                <a:lnTo>
                  <a:pt x="7472915" y="282087"/>
                </a:lnTo>
                <a:lnTo>
                  <a:pt x="7423383" y="260388"/>
                </a:lnTo>
                <a:lnTo>
                  <a:pt x="7367231" y="238689"/>
                </a:lnTo>
                <a:lnTo>
                  <a:pt x="7304480" y="238689"/>
                </a:lnTo>
                <a:lnTo>
                  <a:pt x="7235130" y="216990"/>
                </a:lnTo>
                <a:close/>
              </a:path>
              <a:path w="7853045" h="3797935">
                <a:moveTo>
                  <a:pt x="705388" y="108495"/>
                </a:moveTo>
                <a:lnTo>
                  <a:pt x="632696" y="108495"/>
                </a:lnTo>
                <a:lnTo>
                  <a:pt x="563368" y="130194"/>
                </a:lnTo>
                <a:lnTo>
                  <a:pt x="778059" y="130194"/>
                </a:lnTo>
                <a:lnTo>
                  <a:pt x="705388" y="108495"/>
                </a:lnTo>
                <a:close/>
              </a:path>
            </a:pathLst>
          </a:custGeom>
          <a:solidFill>
            <a:srgbClr val="FFFF00"/>
          </a:solidFill>
        </p:spPr>
        <p:txBody>
          <a:bodyPr wrap="square" lIns="0" tIns="0" rIns="0" bIns="0" rtlCol="0"/>
          <a:lstStyle/>
          <a:p>
            <a:endParaRPr/>
          </a:p>
        </p:txBody>
      </p:sp>
      <p:sp>
        <p:nvSpPr>
          <p:cNvPr id="5" name="object 5"/>
          <p:cNvSpPr/>
          <p:nvPr/>
        </p:nvSpPr>
        <p:spPr>
          <a:xfrm>
            <a:off x="0" y="2151147"/>
            <a:ext cx="7853045" cy="3799840"/>
          </a:xfrm>
          <a:custGeom>
            <a:avLst/>
            <a:gdLst/>
            <a:ahLst/>
            <a:cxnLst/>
            <a:rect l="l" t="t" r="r" b="b"/>
            <a:pathLst>
              <a:path w="7853045" h="3799840">
                <a:moveTo>
                  <a:pt x="6079111" y="0"/>
                </a:moveTo>
                <a:lnTo>
                  <a:pt x="6161679" y="9938"/>
                </a:lnTo>
                <a:lnTo>
                  <a:pt x="6227751" y="26429"/>
                </a:lnTo>
                <a:lnTo>
                  <a:pt x="6283882" y="52815"/>
                </a:lnTo>
                <a:lnTo>
                  <a:pt x="6326859" y="82521"/>
                </a:lnTo>
                <a:lnTo>
                  <a:pt x="6356574" y="115568"/>
                </a:lnTo>
                <a:lnTo>
                  <a:pt x="6382990" y="155169"/>
                </a:lnTo>
                <a:lnTo>
                  <a:pt x="6399464" y="194748"/>
                </a:lnTo>
                <a:lnTo>
                  <a:pt x="6409427" y="234414"/>
                </a:lnTo>
                <a:lnTo>
                  <a:pt x="6416004" y="273993"/>
                </a:lnTo>
                <a:lnTo>
                  <a:pt x="6422624" y="363132"/>
                </a:lnTo>
                <a:lnTo>
                  <a:pt x="6422624" y="415948"/>
                </a:lnTo>
                <a:lnTo>
                  <a:pt x="6416004" y="465487"/>
                </a:lnTo>
                <a:lnTo>
                  <a:pt x="6409427" y="508407"/>
                </a:lnTo>
                <a:lnTo>
                  <a:pt x="6402807" y="541390"/>
                </a:lnTo>
                <a:lnTo>
                  <a:pt x="6399464" y="564499"/>
                </a:lnTo>
                <a:lnTo>
                  <a:pt x="6396187" y="574372"/>
                </a:lnTo>
                <a:lnTo>
                  <a:pt x="6399464" y="571096"/>
                </a:lnTo>
                <a:lnTo>
                  <a:pt x="6409427" y="564499"/>
                </a:lnTo>
                <a:lnTo>
                  <a:pt x="6425902" y="554605"/>
                </a:lnTo>
                <a:lnTo>
                  <a:pt x="6449062" y="538113"/>
                </a:lnTo>
                <a:lnTo>
                  <a:pt x="6485397" y="514960"/>
                </a:lnTo>
                <a:lnTo>
                  <a:pt x="6531630" y="488574"/>
                </a:lnTo>
                <a:lnTo>
                  <a:pt x="6594359" y="452272"/>
                </a:lnTo>
                <a:lnTo>
                  <a:pt x="6670307" y="415948"/>
                </a:lnTo>
                <a:lnTo>
                  <a:pt x="6759517" y="369729"/>
                </a:lnTo>
                <a:lnTo>
                  <a:pt x="6868522" y="316935"/>
                </a:lnTo>
                <a:lnTo>
                  <a:pt x="6974207" y="273993"/>
                </a:lnTo>
                <a:lnTo>
                  <a:pt x="7069972" y="244287"/>
                </a:lnTo>
                <a:lnTo>
                  <a:pt x="7155840" y="224476"/>
                </a:lnTo>
                <a:lnTo>
                  <a:pt x="7235130" y="217858"/>
                </a:lnTo>
                <a:lnTo>
                  <a:pt x="7304480" y="221199"/>
                </a:lnTo>
                <a:lnTo>
                  <a:pt x="7367231" y="234414"/>
                </a:lnTo>
                <a:lnTo>
                  <a:pt x="7423383" y="250905"/>
                </a:lnTo>
                <a:lnTo>
                  <a:pt x="7472915" y="277269"/>
                </a:lnTo>
                <a:lnTo>
                  <a:pt x="7515871" y="303721"/>
                </a:lnTo>
                <a:lnTo>
                  <a:pt x="7548885" y="336703"/>
                </a:lnTo>
                <a:lnTo>
                  <a:pt x="7575301" y="369729"/>
                </a:lnTo>
                <a:lnTo>
                  <a:pt x="7605016" y="415948"/>
                </a:lnTo>
                <a:lnTo>
                  <a:pt x="7631453" y="468763"/>
                </a:lnTo>
                <a:lnTo>
                  <a:pt x="7654613" y="524899"/>
                </a:lnTo>
                <a:lnTo>
                  <a:pt x="7671087" y="590929"/>
                </a:lnTo>
                <a:lnTo>
                  <a:pt x="7674408" y="660235"/>
                </a:lnTo>
                <a:lnTo>
                  <a:pt x="7667788" y="739480"/>
                </a:lnTo>
                <a:lnTo>
                  <a:pt x="7647993" y="822001"/>
                </a:lnTo>
                <a:lnTo>
                  <a:pt x="7611636" y="911119"/>
                </a:lnTo>
                <a:lnTo>
                  <a:pt x="7558783" y="1003535"/>
                </a:lnTo>
                <a:lnTo>
                  <a:pt x="7499353" y="1099271"/>
                </a:lnTo>
                <a:lnTo>
                  <a:pt x="7443200" y="1181793"/>
                </a:lnTo>
                <a:lnTo>
                  <a:pt x="7393668" y="1257718"/>
                </a:lnTo>
                <a:lnTo>
                  <a:pt x="7354055" y="1320471"/>
                </a:lnTo>
                <a:lnTo>
                  <a:pt x="7317720" y="1373265"/>
                </a:lnTo>
                <a:lnTo>
                  <a:pt x="7291283" y="1416207"/>
                </a:lnTo>
                <a:lnTo>
                  <a:pt x="7271465" y="1445848"/>
                </a:lnTo>
                <a:lnTo>
                  <a:pt x="7258225" y="1465681"/>
                </a:lnTo>
                <a:lnTo>
                  <a:pt x="7254947" y="1472299"/>
                </a:lnTo>
                <a:lnTo>
                  <a:pt x="7261568" y="1469001"/>
                </a:lnTo>
                <a:lnTo>
                  <a:pt x="7278042" y="1455786"/>
                </a:lnTo>
                <a:lnTo>
                  <a:pt x="7307801" y="1439295"/>
                </a:lnTo>
                <a:lnTo>
                  <a:pt x="7347435" y="1419484"/>
                </a:lnTo>
                <a:lnTo>
                  <a:pt x="7393668" y="1399651"/>
                </a:lnTo>
                <a:lnTo>
                  <a:pt x="7443200" y="1376541"/>
                </a:lnTo>
                <a:lnTo>
                  <a:pt x="7496053" y="1356774"/>
                </a:lnTo>
                <a:lnTo>
                  <a:pt x="7548885" y="1340239"/>
                </a:lnTo>
                <a:lnTo>
                  <a:pt x="7601738" y="1330344"/>
                </a:lnTo>
                <a:lnTo>
                  <a:pt x="7654613" y="1330344"/>
                </a:lnTo>
                <a:lnTo>
                  <a:pt x="7700846" y="1336962"/>
                </a:lnTo>
                <a:lnTo>
                  <a:pt x="7740459" y="1356774"/>
                </a:lnTo>
                <a:lnTo>
                  <a:pt x="7770195" y="1386479"/>
                </a:lnTo>
                <a:lnTo>
                  <a:pt x="7813151" y="1459063"/>
                </a:lnTo>
                <a:lnTo>
                  <a:pt x="7839523" y="1531711"/>
                </a:lnTo>
                <a:lnTo>
                  <a:pt x="7852763" y="1604338"/>
                </a:lnTo>
                <a:lnTo>
                  <a:pt x="7849421" y="1676986"/>
                </a:lnTo>
                <a:lnTo>
                  <a:pt x="7832946" y="1752889"/>
                </a:lnTo>
                <a:lnTo>
                  <a:pt x="7799910" y="1832090"/>
                </a:lnTo>
                <a:lnTo>
                  <a:pt x="7750378" y="1911335"/>
                </a:lnTo>
                <a:lnTo>
                  <a:pt x="7687605" y="2000453"/>
                </a:lnTo>
                <a:lnTo>
                  <a:pt x="7611636" y="2092869"/>
                </a:lnTo>
                <a:lnTo>
                  <a:pt x="7515871" y="2188605"/>
                </a:lnTo>
                <a:lnTo>
                  <a:pt x="7430003" y="2274468"/>
                </a:lnTo>
                <a:lnTo>
                  <a:pt x="7337516" y="2356989"/>
                </a:lnTo>
                <a:lnTo>
                  <a:pt x="7241750" y="2436234"/>
                </a:lnTo>
                <a:lnTo>
                  <a:pt x="7142643" y="2508817"/>
                </a:lnTo>
                <a:lnTo>
                  <a:pt x="7040257" y="2578167"/>
                </a:lnTo>
                <a:lnTo>
                  <a:pt x="6941149" y="2640878"/>
                </a:lnTo>
                <a:lnTo>
                  <a:pt x="6838764" y="2693671"/>
                </a:lnTo>
                <a:lnTo>
                  <a:pt x="6742977" y="2739890"/>
                </a:lnTo>
                <a:lnTo>
                  <a:pt x="6647212" y="2776193"/>
                </a:lnTo>
                <a:lnTo>
                  <a:pt x="6558024" y="2799302"/>
                </a:lnTo>
                <a:lnTo>
                  <a:pt x="6475477" y="2809240"/>
                </a:lnTo>
                <a:lnTo>
                  <a:pt x="6399464" y="2809240"/>
                </a:lnTo>
                <a:lnTo>
                  <a:pt x="6300422" y="2789407"/>
                </a:lnTo>
                <a:lnTo>
                  <a:pt x="6207934" y="2759701"/>
                </a:lnTo>
                <a:lnTo>
                  <a:pt x="6115446" y="2720122"/>
                </a:lnTo>
                <a:lnTo>
                  <a:pt x="6032856" y="2670584"/>
                </a:lnTo>
                <a:lnTo>
                  <a:pt x="5956909" y="2611150"/>
                </a:lnTo>
                <a:lnTo>
                  <a:pt x="5890858" y="2548462"/>
                </a:lnTo>
                <a:lnTo>
                  <a:pt x="5844604" y="2482431"/>
                </a:lnTo>
                <a:lnTo>
                  <a:pt x="5811611" y="2413081"/>
                </a:lnTo>
                <a:lnTo>
                  <a:pt x="5798371" y="2340498"/>
                </a:lnTo>
                <a:lnTo>
                  <a:pt x="5798371" y="2257977"/>
                </a:lnTo>
                <a:lnTo>
                  <a:pt x="5801713" y="2191947"/>
                </a:lnTo>
                <a:lnTo>
                  <a:pt x="5804991" y="2145728"/>
                </a:lnTo>
                <a:lnTo>
                  <a:pt x="5811611" y="2112702"/>
                </a:lnTo>
                <a:lnTo>
                  <a:pt x="5814889" y="2089593"/>
                </a:lnTo>
                <a:lnTo>
                  <a:pt x="5821509" y="2079698"/>
                </a:lnTo>
                <a:lnTo>
                  <a:pt x="5821509" y="2076378"/>
                </a:lnTo>
                <a:lnTo>
                  <a:pt x="5814889" y="2082974"/>
                </a:lnTo>
                <a:lnTo>
                  <a:pt x="5795072" y="2096211"/>
                </a:lnTo>
                <a:lnTo>
                  <a:pt x="5758736" y="2119298"/>
                </a:lnTo>
                <a:lnTo>
                  <a:pt x="5715781" y="2149004"/>
                </a:lnTo>
                <a:lnTo>
                  <a:pt x="5659629" y="2185329"/>
                </a:lnTo>
                <a:lnTo>
                  <a:pt x="5593578" y="2228249"/>
                </a:lnTo>
                <a:lnTo>
                  <a:pt x="5520951" y="2277745"/>
                </a:lnTo>
                <a:lnTo>
                  <a:pt x="5438383" y="2330560"/>
                </a:lnTo>
                <a:lnTo>
                  <a:pt x="5352516" y="2386695"/>
                </a:lnTo>
                <a:lnTo>
                  <a:pt x="5260028" y="2449384"/>
                </a:lnTo>
                <a:lnTo>
                  <a:pt x="5164198" y="2512137"/>
                </a:lnTo>
                <a:lnTo>
                  <a:pt x="5065155" y="2574848"/>
                </a:lnTo>
                <a:lnTo>
                  <a:pt x="4966047" y="2640878"/>
                </a:lnTo>
                <a:lnTo>
                  <a:pt x="4863662" y="2706886"/>
                </a:lnTo>
                <a:lnTo>
                  <a:pt x="4764598" y="2769596"/>
                </a:lnTo>
                <a:lnTo>
                  <a:pt x="4665490" y="2835626"/>
                </a:lnTo>
                <a:lnTo>
                  <a:pt x="4569725" y="2895038"/>
                </a:lnTo>
                <a:lnTo>
                  <a:pt x="4477237" y="2954472"/>
                </a:lnTo>
                <a:lnTo>
                  <a:pt x="4388027" y="3007265"/>
                </a:lnTo>
                <a:lnTo>
                  <a:pt x="4308780" y="3056804"/>
                </a:lnTo>
                <a:lnTo>
                  <a:pt x="4232832" y="3103023"/>
                </a:lnTo>
                <a:lnTo>
                  <a:pt x="4166782" y="3139326"/>
                </a:lnTo>
                <a:lnTo>
                  <a:pt x="4107287" y="3172308"/>
                </a:lnTo>
                <a:lnTo>
                  <a:pt x="3988427" y="3228465"/>
                </a:lnTo>
                <a:lnTo>
                  <a:pt x="3876122" y="3271386"/>
                </a:lnTo>
                <a:lnTo>
                  <a:pt x="3763839" y="3297772"/>
                </a:lnTo>
                <a:lnTo>
                  <a:pt x="3658111" y="3310986"/>
                </a:lnTo>
                <a:lnTo>
                  <a:pt x="3562324" y="3310986"/>
                </a:lnTo>
                <a:lnTo>
                  <a:pt x="3473179" y="3297772"/>
                </a:lnTo>
                <a:lnTo>
                  <a:pt x="3390611" y="3271386"/>
                </a:lnTo>
                <a:lnTo>
                  <a:pt x="3321218" y="3238338"/>
                </a:lnTo>
                <a:lnTo>
                  <a:pt x="3261788" y="3192141"/>
                </a:lnTo>
                <a:lnTo>
                  <a:pt x="3215533" y="3136049"/>
                </a:lnTo>
                <a:lnTo>
                  <a:pt x="3175921" y="3063422"/>
                </a:lnTo>
                <a:lnTo>
                  <a:pt x="3152761" y="2997392"/>
                </a:lnTo>
                <a:lnTo>
                  <a:pt x="3142863" y="2934682"/>
                </a:lnTo>
                <a:lnTo>
                  <a:pt x="3142863" y="2881823"/>
                </a:lnTo>
                <a:lnTo>
                  <a:pt x="3146206" y="2832350"/>
                </a:lnTo>
                <a:lnTo>
                  <a:pt x="3156103" y="2796026"/>
                </a:lnTo>
                <a:lnTo>
                  <a:pt x="3169300" y="2766320"/>
                </a:lnTo>
                <a:lnTo>
                  <a:pt x="3175921" y="2746487"/>
                </a:lnTo>
                <a:lnTo>
                  <a:pt x="3179198" y="2739890"/>
                </a:lnTo>
                <a:lnTo>
                  <a:pt x="3172621" y="2746487"/>
                </a:lnTo>
                <a:lnTo>
                  <a:pt x="3152761" y="2762978"/>
                </a:lnTo>
                <a:lnTo>
                  <a:pt x="3123046" y="2792706"/>
                </a:lnTo>
                <a:lnTo>
                  <a:pt x="3080134" y="2825731"/>
                </a:lnTo>
                <a:lnTo>
                  <a:pt x="3030558" y="2871950"/>
                </a:lnTo>
                <a:lnTo>
                  <a:pt x="2971128" y="2921468"/>
                </a:lnTo>
                <a:lnTo>
                  <a:pt x="2905078" y="2977559"/>
                </a:lnTo>
                <a:lnTo>
                  <a:pt x="2835729" y="3036993"/>
                </a:lnTo>
                <a:lnTo>
                  <a:pt x="2759716" y="3099725"/>
                </a:lnTo>
                <a:lnTo>
                  <a:pt x="2677191" y="3165755"/>
                </a:lnTo>
                <a:lnTo>
                  <a:pt x="2597900" y="3228465"/>
                </a:lnTo>
                <a:lnTo>
                  <a:pt x="2515310" y="3294495"/>
                </a:lnTo>
                <a:lnTo>
                  <a:pt x="2429465" y="3360525"/>
                </a:lnTo>
                <a:lnTo>
                  <a:pt x="2350218" y="3419937"/>
                </a:lnTo>
                <a:lnTo>
                  <a:pt x="2274248" y="3476029"/>
                </a:lnTo>
                <a:lnTo>
                  <a:pt x="2198235" y="3528845"/>
                </a:lnTo>
                <a:lnTo>
                  <a:pt x="2128907" y="3575107"/>
                </a:lnTo>
                <a:lnTo>
                  <a:pt x="2066135" y="3614692"/>
                </a:lnTo>
                <a:lnTo>
                  <a:pt x="1973647" y="3664227"/>
                </a:lnTo>
                <a:lnTo>
                  <a:pt x="1874583" y="3707100"/>
                </a:lnTo>
                <a:lnTo>
                  <a:pt x="1772197" y="3743417"/>
                </a:lnTo>
                <a:lnTo>
                  <a:pt x="1669812" y="3769851"/>
                </a:lnTo>
                <a:lnTo>
                  <a:pt x="1567426" y="3789621"/>
                </a:lnTo>
                <a:lnTo>
                  <a:pt x="1467480" y="3799323"/>
                </a:lnTo>
                <a:lnTo>
                  <a:pt x="1360412" y="3799323"/>
                </a:lnTo>
                <a:lnTo>
                  <a:pt x="1270146" y="3789621"/>
                </a:lnTo>
                <a:lnTo>
                  <a:pt x="1181002" y="3769851"/>
                </a:lnTo>
                <a:lnTo>
                  <a:pt x="1098412" y="3740141"/>
                </a:lnTo>
                <a:lnTo>
                  <a:pt x="1025741" y="3693937"/>
                </a:lnTo>
                <a:lnTo>
                  <a:pt x="962969" y="3637793"/>
                </a:lnTo>
                <a:lnTo>
                  <a:pt x="906816" y="3565147"/>
                </a:lnTo>
                <a:lnTo>
                  <a:pt x="867204" y="3485967"/>
                </a:lnTo>
                <a:lnTo>
                  <a:pt x="840766" y="3409999"/>
                </a:lnTo>
                <a:lnTo>
                  <a:pt x="827591" y="3334096"/>
                </a:lnTo>
                <a:lnTo>
                  <a:pt x="824292" y="3258171"/>
                </a:lnTo>
                <a:lnTo>
                  <a:pt x="827591" y="3188864"/>
                </a:lnTo>
                <a:lnTo>
                  <a:pt x="837489" y="3122834"/>
                </a:lnTo>
                <a:lnTo>
                  <a:pt x="850686" y="3063422"/>
                </a:lnTo>
                <a:lnTo>
                  <a:pt x="867204" y="3010607"/>
                </a:lnTo>
                <a:lnTo>
                  <a:pt x="883721" y="2967686"/>
                </a:lnTo>
                <a:lnTo>
                  <a:pt x="906816" y="2914871"/>
                </a:lnTo>
                <a:lnTo>
                  <a:pt x="910159" y="2908253"/>
                </a:lnTo>
                <a:lnTo>
                  <a:pt x="903539" y="2914871"/>
                </a:lnTo>
                <a:lnTo>
                  <a:pt x="887021" y="2931362"/>
                </a:lnTo>
                <a:lnTo>
                  <a:pt x="860583" y="2957792"/>
                </a:lnTo>
                <a:lnTo>
                  <a:pt x="824292" y="2990774"/>
                </a:lnTo>
                <a:lnTo>
                  <a:pt x="781336" y="3030375"/>
                </a:lnTo>
                <a:lnTo>
                  <a:pt x="728483" y="3073296"/>
                </a:lnTo>
                <a:lnTo>
                  <a:pt x="669031" y="3122834"/>
                </a:lnTo>
                <a:lnTo>
                  <a:pt x="602981" y="3169032"/>
                </a:lnTo>
                <a:lnTo>
                  <a:pt x="533653" y="3218570"/>
                </a:lnTo>
                <a:lnTo>
                  <a:pt x="460983" y="3264789"/>
                </a:lnTo>
                <a:lnTo>
                  <a:pt x="381671" y="3304368"/>
                </a:lnTo>
                <a:lnTo>
                  <a:pt x="302424" y="3344034"/>
                </a:lnTo>
                <a:lnTo>
                  <a:pt x="219855" y="3373740"/>
                </a:lnTo>
                <a:lnTo>
                  <a:pt x="137272" y="3393508"/>
                </a:lnTo>
                <a:lnTo>
                  <a:pt x="54691" y="3406723"/>
                </a:lnTo>
                <a:lnTo>
                  <a:pt x="0" y="3406723"/>
                </a:lnTo>
                <a:lnTo>
                  <a:pt x="0" y="431707"/>
                </a:lnTo>
                <a:lnTo>
                  <a:pt x="31596" y="406053"/>
                </a:lnTo>
                <a:lnTo>
                  <a:pt x="87744" y="363132"/>
                </a:lnTo>
                <a:lnTo>
                  <a:pt x="150515" y="316935"/>
                </a:lnTo>
                <a:lnTo>
                  <a:pt x="213231" y="270716"/>
                </a:lnTo>
                <a:lnTo>
                  <a:pt x="282628" y="227796"/>
                </a:lnTo>
                <a:lnTo>
                  <a:pt x="351956" y="191472"/>
                </a:lnTo>
                <a:lnTo>
                  <a:pt x="424626" y="158489"/>
                </a:lnTo>
                <a:lnTo>
                  <a:pt x="493976" y="132060"/>
                </a:lnTo>
                <a:lnTo>
                  <a:pt x="563368" y="112227"/>
                </a:lnTo>
                <a:lnTo>
                  <a:pt x="632696" y="105630"/>
                </a:lnTo>
                <a:lnTo>
                  <a:pt x="705388" y="102354"/>
                </a:lnTo>
                <a:lnTo>
                  <a:pt x="778059" y="112227"/>
                </a:lnTo>
                <a:lnTo>
                  <a:pt x="850686" y="125441"/>
                </a:lnTo>
                <a:lnTo>
                  <a:pt x="923356" y="148551"/>
                </a:lnTo>
                <a:lnTo>
                  <a:pt x="989406" y="181599"/>
                </a:lnTo>
                <a:lnTo>
                  <a:pt x="1052179" y="221199"/>
                </a:lnTo>
                <a:lnTo>
                  <a:pt x="1108331" y="270716"/>
                </a:lnTo>
                <a:lnTo>
                  <a:pt x="1154564" y="326808"/>
                </a:lnTo>
                <a:lnTo>
                  <a:pt x="1190899" y="392838"/>
                </a:lnTo>
                <a:lnTo>
                  <a:pt x="1213994" y="465487"/>
                </a:lnTo>
                <a:lnTo>
                  <a:pt x="1227234" y="548008"/>
                </a:lnTo>
                <a:lnTo>
                  <a:pt x="1223914" y="637126"/>
                </a:lnTo>
                <a:lnTo>
                  <a:pt x="1204096" y="736138"/>
                </a:lnTo>
                <a:lnTo>
                  <a:pt x="1177659" y="822001"/>
                </a:lnTo>
                <a:lnTo>
                  <a:pt x="1147944" y="914396"/>
                </a:lnTo>
                <a:lnTo>
                  <a:pt x="1111609" y="1010154"/>
                </a:lnTo>
                <a:lnTo>
                  <a:pt x="1071996" y="1105890"/>
                </a:lnTo>
                <a:lnTo>
                  <a:pt x="1032362" y="1201626"/>
                </a:lnTo>
                <a:lnTo>
                  <a:pt x="989406" y="1297362"/>
                </a:lnTo>
                <a:lnTo>
                  <a:pt x="946494" y="1393054"/>
                </a:lnTo>
                <a:lnTo>
                  <a:pt x="903539" y="1485514"/>
                </a:lnTo>
                <a:lnTo>
                  <a:pt x="860583" y="1571312"/>
                </a:lnTo>
                <a:lnTo>
                  <a:pt x="820949" y="1653833"/>
                </a:lnTo>
                <a:lnTo>
                  <a:pt x="781336" y="1726460"/>
                </a:lnTo>
                <a:lnTo>
                  <a:pt x="748278" y="1795831"/>
                </a:lnTo>
                <a:lnTo>
                  <a:pt x="718563" y="1851902"/>
                </a:lnTo>
                <a:lnTo>
                  <a:pt x="692126" y="1898120"/>
                </a:lnTo>
                <a:lnTo>
                  <a:pt x="675652" y="1934445"/>
                </a:lnTo>
                <a:lnTo>
                  <a:pt x="662411" y="1954256"/>
                </a:lnTo>
                <a:lnTo>
                  <a:pt x="659134" y="1964151"/>
                </a:lnTo>
                <a:lnTo>
                  <a:pt x="665754" y="1957532"/>
                </a:lnTo>
                <a:lnTo>
                  <a:pt x="682228" y="1937765"/>
                </a:lnTo>
                <a:lnTo>
                  <a:pt x="712008" y="1911335"/>
                </a:lnTo>
                <a:lnTo>
                  <a:pt x="754899" y="1875011"/>
                </a:lnTo>
                <a:lnTo>
                  <a:pt x="804431" y="1828814"/>
                </a:lnTo>
                <a:lnTo>
                  <a:pt x="863926" y="1772678"/>
                </a:lnTo>
                <a:lnTo>
                  <a:pt x="929976" y="1713245"/>
                </a:lnTo>
                <a:lnTo>
                  <a:pt x="1005924" y="1643938"/>
                </a:lnTo>
                <a:lnTo>
                  <a:pt x="1085171" y="1571312"/>
                </a:lnTo>
                <a:lnTo>
                  <a:pt x="1174381" y="1495387"/>
                </a:lnTo>
                <a:lnTo>
                  <a:pt x="1266869" y="1412865"/>
                </a:lnTo>
                <a:lnTo>
                  <a:pt x="1362634" y="1330344"/>
                </a:lnTo>
                <a:lnTo>
                  <a:pt x="1461742" y="1244503"/>
                </a:lnTo>
                <a:lnTo>
                  <a:pt x="1564127" y="1155363"/>
                </a:lnTo>
                <a:lnTo>
                  <a:pt x="1669812" y="1069565"/>
                </a:lnTo>
                <a:lnTo>
                  <a:pt x="1775475" y="983702"/>
                </a:lnTo>
                <a:lnTo>
                  <a:pt x="1881203" y="897905"/>
                </a:lnTo>
                <a:lnTo>
                  <a:pt x="1986887" y="815383"/>
                </a:lnTo>
                <a:lnTo>
                  <a:pt x="2089273" y="736138"/>
                </a:lnTo>
                <a:lnTo>
                  <a:pt x="2247811" y="620635"/>
                </a:lnTo>
                <a:lnTo>
                  <a:pt x="2393108" y="514960"/>
                </a:lnTo>
                <a:lnTo>
                  <a:pt x="2531850" y="425821"/>
                </a:lnTo>
                <a:lnTo>
                  <a:pt x="2660673" y="346641"/>
                </a:lnTo>
                <a:lnTo>
                  <a:pt x="2779598" y="280611"/>
                </a:lnTo>
                <a:lnTo>
                  <a:pt x="2891881" y="227796"/>
                </a:lnTo>
                <a:lnTo>
                  <a:pt x="2997566" y="184875"/>
                </a:lnTo>
                <a:lnTo>
                  <a:pt x="3099951" y="151893"/>
                </a:lnTo>
                <a:lnTo>
                  <a:pt x="3199015" y="128783"/>
                </a:lnTo>
                <a:lnTo>
                  <a:pt x="3291503" y="115568"/>
                </a:lnTo>
                <a:lnTo>
                  <a:pt x="3383991" y="112227"/>
                </a:lnTo>
                <a:lnTo>
                  <a:pt x="3473179" y="118845"/>
                </a:lnTo>
                <a:lnTo>
                  <a:pt x="3565667" y="135336"/>
                </a:lnTo>
                <a:lnTo>
                  <a:pt x="3644914" y="165042"/>
                </a:lnTo>
                <a:lnTo>
                  <a:pt x="3714242" y="204686"/>
                </a:lnTo>
                <a:lnTo>
                  <a:pt x="3773737" y="254182"/>
                </a:lnTo>
                <a:lnTo>
                  <a:pt x="3819970" y="306997"/>
                </a:lnTo>
                <a:lnTo>
                  <a:pt x="3859604" y="363132"/>
                </a:lnTo>
                <a:lnTo>
                  <a:pt x="3886041" y="425821"/>
                </a:lnTo>
                <a:lnTo>
                  <a:pt x="3905837" y="488574"/>
                </a:lnTo>
                <a:lnTo>
                  <a:pt x="3915756" y="548008"/>
                </a:lnTo>
                <a:lnTo>
                  <a:pt x="3915756" y="607420"/>
                </a:lnTo>
                <a:lnTo>
                  <a:pt x="3912457" y="663512"/>
                </a:lnTo>
                <a:lnTo>
                  <a:pt x="3899217" y="713051"/>
                </a:lnTo>
                <a:lnTo>
                  <a:pt x="3879421" y="769186"/>
                </a:lnTo>
                <a:lnTo>
                  <a:pt x="3856326" y="825278"/>
                </a:lnTo>
                <a:lnTo>
                  <a:pt x="3829889" y="884690"/>
                </a:lnTo>
                <a:lnTo>
                  <a:pt x="3803452" y="940847"/>
                </a:lnTo>
                <a:lnTo>
                  <a:pt x="3773737" y="996939"/>
                </a:lnTo>
                <a:lnTo>
                  <a:pt x="3747299" y="1046456"/>
                </a:lnTo>
                <a:lnTo>
                  <a:pt x="3720862" y="1092675"/>
                </a:lnTo>
                <a:lnTo>
                  <a:pt x="3697767" y="1128977"/>
                </a:lnTo>
                <a:lnTo>
                  <a:pt x="3681249" y="1158705"/>
                </a:lnTo>
                <a:lnTo>
                  <a:pt x="3671351" y="1178516"/>
                </a:lnTo>
                <a:lnTo>
                  <a:pt x="3664731" y="1185069"/>
                </a:lnTo>
                <a:lnTo>
                  <a:pt x="3671351" y="1178516"/>
                </a:lnTo>
                <a:lnTo>
                  <a:pt x="3694446" y="1165301"/>
                </a:lnTo>
                <a:lnTo>
                  <a:pt x="3727482" y="1145469"/>
                </a:lnTo>
                <a:lnTo>
                  <a:pt x="3770394" y="1115763"/>
                </a:lnTo>
                <a:lnTo>
                  <a:pt x="3826546" y="1082780"/>
                </a:lnTo>
                <a:lnTo>
                  <a:pt x="3892662" y="1039859"/>
                </a:lnTo>
                <a:lnTo>
                  <a:pt x="3965267" y="993641"/>
                </a:lnTo>
                <a:lnTo>
                  <a:pt x="4047857" y="944123"/>
                </a:lnTo>
                <a:lnTo>
                  <a:pt x="4137067" y="891308"/>
                </a:lnTo>
                <a:lnTo>
                  <a:pt x="4232832" y="835151"/>
                </a:lnTo>
                <a:lnTo>
                  <a:pt x="4331875" y="775739"/>
                </a:lnTo>
                <a:lnTo>
                  <a:pt x="4437603" y="716327"/>
                </a:lnTo>
                <a:lnTo>
                  <a:pt x="4543287" y="653617"/>
                </a:lnTo>
                <a:lnTo>
                  <a:pt x="4652293" y="590929"/>
                </a:lnTo>
                <a:lnTo>
                  <a:pt x="4764598" y="531495"/>
                </a:lnTo>
                <a:lnTo>
                  <a:pt x="4876903" y="472083"/>
                </a:lnTo>
                <a:lnTo>
                  <a:pt x="5045338" y="382965"/>
                </a:lnTo>
                <a:lnTo>
                  <a:pt x="5200533" y="300444"/>
                </a:lnTo>
                <a:lnTo>
                  <a:pt x="5339275" y="227796"/>
                </a:lnTo>
                <a:lnTo>
                  <a:pt x="5468098" y="165042"/>
                </a:lnTo>
                <a:lnTo>
                  <a:pt x="5587023" y="112227"/>
                </a:lnTo>
                <a:lnTo>
                  <a:pt x="5695964" y="69371"/>
                </a:lnTo>
                <a:lnTo>
                  <a:pt x="5798371" y="33047"/>
                </a:lnTo>
                <a:lnTo>
                  <a:pt x="5897479" y="9938"/>
                </a:lnTo>
                <a:lnTo>
                  <a:pt x="5989966" y="0"/>
                </a:lnTo>
                <a:lnTo>
                  <a:pt x="6079111" y="0"/>
                </a:lnTo>
              </a:path>
            </a:pathLst>
          </a:custGeom>
          <a:ln w="3283">
            <a:solidFill>
              <a:srgbClr val="FFFF00"/>
            </a:solidFill>
          </a:ln>
        </p:spPr>
        <p:txBody>
          <a:bodyPr wrap="square" lIns="0" tIns="0" rIns="0" bIns="0" rtlCol="0"/>
          <a:lstStyle/>
          <a:p>
            <a:endParaRPr/>
          </a:p>
        </p:txBody>
      </p:sp>
      <p:sp>
        <p:nvSpPr>
          <p:cNvPr id="6" name="object 6"/>
          <p:cNvSpPr txBox="1"/>
          <p:nvPr/>
        </p:nvSpPr>
        <p:spPr>
          <a:xfrm>
            <a:off x="133299" y="3260090"/>
            <a:ext cx="7057390" cy="1617345"/>
          </a:xfrm>
          <a:prstGeom prst="rect">
            <a:avLst/>
          </a:prstGeom>
        </p:spPr>
        <p:txBody>
          <a:bodyPr vert="horz" wrap="square" lIns="0" tIns="0" rIns="0" bIns="0" rtlCol="0">
            <a:spAutoFit/>
          </a:bodyPr>
          <a:lstStyle/>
          <a:p>
            <a:pPr marL="3814445">
              <a:lnSpc>
                <a:spcPct val="100000"/>
              </a:lnSpc>
            </a:pPr>
            <a:r>
              <a:rPr sz="4400" b="1" dirty="0">
                <a:latin typeface="Amnesty Trade Gothic Cn"/>
                <a:cs typeface="Amnesty Trade Gothic Cn"/>
              </a:rPr>
              <a:t>WRITE 4</a:t>
            </a:r>
            <a:r>
              <a:rPr sz="4400" b="1" spc="-95" dirty="0">
                <a:latin typeface="Amnesty Trade Gothic Cn"/>
                <a:cs typeface="Amnesty Trade Gothic Cn"/>
              </a:rPr>
              <a:t> </a:t>
            </a:r>
            <a:r>
              <a:rPr sz="4400" b="1" dirty="0">
                <a:latin typeface="Amnesty Trade Gothic Cn"/>
                <a:cs typeface="Amnesty Trade Gothic Cn"/>
              </a:rPr>
              <a:t>RIGHTS</a:t>
            </a:r>
            <a:endParaRPr sz="4400">
              <a:latin typeface="Amnesty Trade Gothic Cn"/>
              <a:cs typeface="Amnesty Trade Gothic Cn"/>
            </a:endParaRPr>
          </a:p>
          <a:p>
            <a:pPr marL="12700">
              <a:lnSpc>
                <a:spcPct val="100000"/>
              </a:lnSpc>
              <a:spcBef>
                <a:spcPts val="225"/>
              </a:spcBef>
            </a:pPr>
            <a:r>
              <a:rPr sz="5800" b="1" dirty="0">
                <a:latin typeface="Amnesty Trade Gothic Cn"/>
                <a:cs typeface="Amnesty Trade Gothic Cn"/>
              </a:rPr>
              <a:t>SUCCESS</a:t>
            </a:r>
            <a:r>
              <a:rPr sz="5800" b="1" spc="-95" dirty="0">
                <a:latin typeface="Amnesty Trade Gothic Cn"/>
                <a:cs typeface="Amnesty Trade Gothic Cn"/>
              </a:rPr>
              <a:t> </a:t>
            </a:r>
            <a:r>
              <a:rPr sz="5800" b="1" dirty="0">
                <a:latin typeface="Amnesty Trade Gothic Cn"/>
                <a:cs typeface="Amnesty Trade Gothic Cn"/>
              </a:rPr>
              <a:t>STORIES</a:t>
            </a:r>
            <a:endParaRPr sz="5800">
              <a:latin typeface="Amnesty Trade Gothic Cn"/>
              <a:cs typeface="Amnesty Trade Gothic C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5105" y="1862066"/>
            <a:ext cx="8506035" cy="11264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40593" y="1837114"/>
            <a:ext cx="8628729" cy="115547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278000" y="1988832"/>
            <a:ext cx="7686675" cy="792480"/>
          </a:xfrm>
          <a:custGeom>
            <a:avLst/>
            <a:gdLst/>
            <a:ahLst/>
            <a:cxnLst/>
            <a:rect l="l" t="t" r="r" b="b"/>
            <a:pathLst>
              <a:path w="7686675" h="792480">
                <a:moveTo>
                  <a:pt x="0" y="792086"/>
                </a:moveTo>
                <a:lnTo>
                  <a:pt x="7686421" y="792086"/>
                </a:lnTo>
                <a:lnTo>
                  <a:pt x="7686421" y="0"/>
                </a:lnTo>
                <a:lnTo>
                  <a:pt x="0" y="0"/>
                </a:lnTo>
                <a:lnTo>
                  <a:pt x="0" y="792086"/>
                </a:lnTo>
                <a:close/>
              </a:path>
            </a:pathLst>
          </a:custGeom>
          <a:solidFill>
            <a:srgbClr val="FFFF00"/>
          </a:solidFill>
        </p:spPr>
        <p:txBody>
          <a:bodyPr wrap="square" lIns="0" tIns="0" rIns="0" bIns="0" rtlCol="0"/>
          <a:lstStyle/>
          <a:p>
            <a:endParaRPr/>
          </a:p>
        </p:txBody>
      </p:sp>
      <p:sp>
        <p:nvSpPr>
          <p:cNvPr id="5" name="object 5"/>
          <p:cNvSpPr/>
          <p:nvPr/>
        </p:nvSpPr>
        <p:spPr>
          <a:xfrm>
            <a:off x="74" y="2989366"/>
            <a:ext cx="6809341" cy="386863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323532" y="260604"/>
            <a:ext cx="6222365" cy="1564640"/>
          </a:xfrm>
          <a:prstGeom prst="rect">
            <a:avLst/>
          </a:prstGeom>
          <a:solidFill>
            <a:srgbClr val="6F2F9F"/>
          </a:solidFill>
        </p:spPr>
        <p:txBody>
          <a:bodyPr vert="horz" wrap="square" lIns="0" tIns="31750" rIns="0" bIns="0" rtlCol="0">
            <a:spAutoFit/>
          </a:bodyPr>
          <a:lstStyle/>
          <a:p>
            <a:pPr marL="3810" algn="ctr">
              <a:lnSpc>
                <a:spcPct val="100000"/>
              </a:lnSpc>
              <a:spcBef>
                <a:spcPts val="250"/>
              </a:spcBef>
            </a:pPr>
            <a:r>
              <a:rPr sz="4000" b="1" spc="-5" dirty="0">
                <a:solidFill>
                  <a:srgbClr val="FFFF00"/>
                </a:solidFill>
                <a:latin typeface="Amnesty Trade Gothic Cn"/>
                <a:cs typeface="Amnesty Trade Gothic Cn"/>
              </a:rPr>
              <a:t>2016 WRITE FOR RIGHTS</a:t>
            </a:r>
            <a:r>
              <a:rPr sz="4000" b="1" spc="5" dirty="0">
                <a:solidFill>
                  <a:srgbClr val="FFFF00"/>
                </a:solidFill>
                <a:latin typeface="Amnesty Trade Gothic Cn"/>
                <a:cs typeface="Amnesty Trade Gothic Cn"/>
              </a:rPr>
              <a:t> </a:t>
            </a:r>
            <a:r>
              <a:rPr sz="4000" b="1" spc="-5" dirty="0">
                <a:solidFill>
                  <a:srgbClr val="FFFF00"/>
                </a:solidFill>
                <a:latin typeface="Amnesty Trade Gothic Cn"/>
                <a:cs typeface="Amnesty Trade Gothic Cn"/>
              </a:rPr>
              <a:t>CASE:</a:t>
            </a:r>
            <a:endParaRPr sz="4000" dirty="0">
              <a:latin typeface="Amnesty Trade Gothic Cn"/>
              <a:cs typeface="Amnesty Trade Gothic Cn"/>
            </a:endParaRPr>
          </a:p>
          <a:p>
            <a:pPr marL="635" algn="ctr">
              <a:lnSpc>
                <a:spcPct val="100000"/>
              </a:lnSpc>
              <a:spcBef>
                <a:spcPts val="1920"/>
              </a:spcBef>
            </a:pPr>
            <a:r>
              <a:rPr sz="4000" b="1" spc="-5" dirty="0">
                <a:solidFill>
                  <a:srgbClr val="FFFF00"/>
                </a:solidFill>
                <a:latin typeface="Amnesty Trade Gothic Cn"/>
                <a:cs typeface="Amnesty Trade Gothic Cn"/>
              </a:rPr>
              <a:t>Máxima</a:t>
            </a:r>
            <a:r>
              <a:rPr sz="4000" b="1" spc="-60" dirty="0">
                <a:solidFill>
                  <a:srgbClr val="FFFF00"/>
                </a:solidFill>
                <a:latin typeface="Amnesty Trade Gothic Cn"/>
                <a:cs typeface="Amnesty Trade Gothic Cn"/>
              </a:rPr>
              <a:t> </a:t>
            </a:r>
            <a:r>
              <a:rPr sz="4000" b="1" spc="-5" dirty="0">
                <a:solidFill>
                  <a:srgbClr val="FFFF00"/>
                </a:solidFill>
                <a:latin typeface="Amnesty Trade Gothic Cn"/>
                <a:cs typeface="Amnesty Trade Gothic Cn"/>
              </a:rPr>
              <a:t>Acuña</a:t>
            </a:r>
            <a:endParaRPr sz="4000" dirty="0">
              <a:latin typeface="Amnesty Trade Gothic Cn"/>
              <a:cs typeface="Amnesty Trade Gothic Cn"/>
            </a:endParaRPr>
          </a:p>
        </p:txBody>
      </p:sp>
      <p:sp>
        <p:nvSpPr>
          <p:cNvPr id="7" name="object 7"/>
          <p:cNvSpPr/>
          <p:nvPr/>
        </p:nvSpPr>
        <p:spPr>
          <a:xfrm>
            <a:off x="5163820" y="3133725"/>
            <a:ext cx="3512820" cy="1401445"/>
          </a:xfrm>
          <a:custGeom>
            <a:avLst/>
            <a:gdLst/>
            <a:ahLst/>
            <a:cxnLst/>
            <a:rect l="l" t="t" r="r" b="b"/>
            <a:pathLst>
              <a:path w="3512820" h="1401445">
                <a:moveTo>
                  <a:pt x="1463548" y="1204341"/>
                </a:moveTo>
                <a:lnTo>
                  <a:pt x="585470" y="1204341"/>
                </a:lnTo>
                <a:lnTo>
                  <a:pt x="423164" y="1401191"/>
                </a:lnTo>
                <a:lnTo>
                  <a:pt x="1463548" y="1204341"/>
                </a:lnTo>
                <a:close/>
              </a:path>
              <a:path w="3512820" h="1401445">
                <a:moveTo>
                  <a:pt x="3311905" y="0"/>
                </a:moveTo>
                <a:lnTo>
                  <a:pt x="200660" y="0"/>
                </a:lnTo>
                <a:lnTo>
                  <a:pt x="154634" y="5303"/>
                </a:lnTo>
                <a:lnTo>
                  <a:pt x="112393" y="20408"/>
                </a:lnTo>
                <a:lnTo>
                  <a:pt x="75136" y="44107"/>
                </a:lnTo>
                <a:lnTo>
                  <a:pt x="44067" y="75189"/>
                </a:lnTo>
                <a:lnTo>
                  <a:pt x="20386" y="112448"/>
                </a:lnTo>
                <a:lnTo>
                  <a:pt x="5296" y="154674"/>
                </a:lnTo>
                <a:lnTo>
                  <a:pt x="0" y="200660"/>
                </a:lnTo>
                <a:lnTo>
                  <a:pt x="0" y="1003554"/>
                </a:lnTo>
                <a:lnTo>
                  <a:pt x="5296" y="1049586"/>
                </a:lnTo>
                <a:lnTo>
                  <a:pt x="20386" y="1091846"/>
                </a:lnTo>
                <a:lnTo>
                  <a:pt x="44067" y="1129127"/>
                </a:lnTo>
                <a:lnTo>
                  <a:pt x="75136" y="1160223"/>
                </a:lnTo>
                <a:lnTo>
                  <a:pt x="112393" y="1183929"/>
                </a:lnTo>
                <a:lnTo>
                  <a:pt x="154634" y="1199036"/>
                </a:lnTo>
                <a:lnTo>
                  <a:pt x="200660" y="1204341"/>
                </a:lnTo>
                <a:lnTo>
                  <a:pt x="3311905" y="1204341"/>
                </a:lnTo>
                <a:lnTo>
                  <a:pt x="3357938" y="1199036"/>
                </a:lnTo>
                <a:lnTo>
                  <a:pt x="3400198" y="1183929"/>
                </a:lnTo>
                <a:lnTo>
                  <a:pt x="3437479" y="1160223"/>
                </a:lnTo>
                <a:lnTo>
                  <a:pt x="3468575" y="1129127"/>
                </a:lnTo>
                <a:lnTo>
                  <a:pt x="3492281" y="1091846"/>
                </a:lnTo>
                <a:lnTo>
                  <a:pt x="3507388" y="1049586"/>
                </a:lnTo>
                <a:lnTo>
                  <a:pt x="3512692" y="1003554"/>
                </a:lnTo>
                <a:lnTo>
                  <a:pt x="3512692" y="200660"/>
                </a:lnTo>
                <a:lnTo>
                  <a:pt x="3507388" y="154674"/>
                </a:lnTo>
                <a:lnTo>
                  <a:pt x="3492281" y="112448"/>
                </a:lnTo>
                <a:lnTo>
                  <a:pt x="3468575" y="75189"/>
                </a:lnTo>
                <a:lnTo>
                  <a:pt x="3437479" y="44107"/>
                </a:lnTo>
                <a:lnTo>
                  <a:pt x="3400198" y="20408"/>
                </a:lnTo>
                <a:lnTo>
                  <a:pt x="3357938" y="5303"/>
                </a:lnTo>
                <a:lnTo>
                  <a:pt x="3311905" y="0"/>
                </a:lnTo>
                <a:close/>
              </a:path>
            </a:pathLst>
          </a:custGeom>
          <a:solidFill>
            <a:srgbClr val="FFFFFF"/>
          </a:solidFill>
        </p:spPr>
        <p:txBody>
          <a:bodyPr wrap="square" lIns="0" tIns="0" rIns="0" bIns="0" rtlCol="0"/>
          <a:lstStyle/>
          <a:p>
            <a:endParaRPr/>
          </a:p>
        </p:txBody>
      </p:sp>
      <p:sp>
        <p:nvSpPr>
          <p:cNvPr id="8" name="object 8"/>
          <p:cNvSpPr/>
          <p:nvPr/>
        </p:nvSpPr>
        <p:spPr>
          <a:xfrm>
            <a:off x="5163819" y="3133724"/>
            <a:ext cx="3512820" cy="1401445"/>
          </a:xfrm>
          <a:custGeom>
            <a:avLst/>
            <a:gdLst/>
            <a:ahLst/>
            <a:cxnLst/>
            <a:rect l="l" t="t" r="r" b="b"/>
            <a:pathLst>
              <a:path w="3512820" h="1401445">
                <a:moveTo>
                  <a:pt x="0" y="200660"/>
                </a:moveTo>
                <a:lnTo>
                  <a:pt x="5296" y="154674"/>
                </a:lnTo>
                <a:lnTo>
                  <a:pt x="20386" y="112448"/>
                </a:lnTo>
                <a:lnTo>
                  <a:pt x="44067" y="75189"/>
                </a:lnTo>
                <a:lnTo>
                  <a:pt x="75136" y="44107"/>
                </a:lnTo>
                <a:lnTo>
                  <a:pt x="112393" y="20408"/>
                </a:lnTo>
                <a:lnTo>
                  <a:pt x="154634" y="5303"/>
                </a:lnTo>
                <a:lnTo>
                  <a:pt x="200660" y="0"/>
                </a:lnTo>
                <a:lnTo>
                  <a:pt x="585470" y="0"/>
                </a:lnTo>
                <a:lnTo>
                  <a:pt x="1463548" y="0"/>
                </a:lnTo>
                <a:lnTo>
                  <a:pt x="3311905" y="0"/>
                </a:lnTo>
                <a:lnTo>
                  <a:pt x="3357938" y="5303"/>
                </a:lnTo>
                <a:lnTo>
                  <a:pt x="3400198" y="20408"/>
                </a:lnTo>
                <a:lnTo>
                  <a:pt x="3437479" y="44107"/>
                </a:lnTo>
                <a:lnTo>
                  <a:pt x="3468575" y="75189"/>
                </a:lnTo>
                <a:lnTo>
                  <a:pt x="3492281" y="112448"/>
                </a:lnTo>
                <a:lnTo>
                  <a:pt x="3507388" y="154674"/>
                </a:lnTo>
                <a:lnTo>
                  <a:pt x="3512692" y="200660"/>
                </a:lnTo>
                <a:lnTo>
                  <a:pt x="3512692" y="702564"/>
                </a:lnTo>
                <a:lnTo>
                  <a:pt x="3512692" y="1003554"/>
                </a:lnTo>
                <a:lnTo>
                  <a:pt x="3507388" y="1049586"/>
                </a:lnTo>
                <a:lnTo>
                  <a:pt x="3492281" y="1091846"/>
                </a:lnTo>
                <a:lnTo>
                  <a:pt x="3468575" y="1129127"/>
                </a:lnTo>
                <a:lnTo>
                  <a:pt x="3437479" y="1160223"/>
                </a:lnTo>
                <a:lnTo>
                  <a:pt x="3400198" y="1183929"/>
                </a:lnTo>
                <a:lnTo>
                  <a:pt x="3357938" y="1199036"/>
                </a:lnTo>
                <a:lnTo>
                  <a:pt x="3311905" y="1204341"/>
                </a:lnTo>
                <a:lnTo>
                  <a:pt x="1463548" y="1204341"/>
                </a:lnTo>
                <a:lnTo>
                  <a:pt x="423164" y="1401191"/>
                </a:lnTo>
                <a:lnTo>
                  <a:pt x="585470" y="1204341"/>
                </a:lnTo>
                <a:lnTo>
                  <a:pt x="200660" y="1204341"/>
                </a:lnTo>
                <a:lnTo>
                  <a:pt x="154634" y="1199036"/>
                </a:lnTo>
                <a:lnTo>
                  <a:pt x="112393" y="1183929"/>
                </a:lnTo>
                <a:lnTo>
                  <a:pt x="75136" y="1160223"/>
                </a:lnTo>
                <a:lnTo>
                  <a:pt x="44067" y="1129127"/>
                </a:lnTo>
                <a:lnTo>
                  <a:pt x="20386" y="1091846"/>
                </a:lnTo>
                <a:lnTo>
                  <a:pt x="5296" y="1049586"/>
                </a:lnTo>
                <a:lnTo>
                  <a:pt x="0" y="1003554"/>
                </a:lnTo>
                <a:lnTo>
                  <a:pt x="0" y="702564"/>
                </a:lnTo>
                <a:lnTo>
                  <a:pt x="0" y="200660"/>
                </a:lnTo>
                <a:close/>
              </a:path>
            </a:pathLst>
          </a:custGeom>
          <a:ln w="25400">
            <a:solidFill>
              <a:srgbClr val="000000"/>
            </a:solidFill>
          </a:ln>
        </p:spPr>
        <p:txBody>
          <a:bodyPr wrap="square" lIns="0" tIns="0" rIns="0" bIns="0" rtlCol="0"/>
          <a:lstStyle/>
          <a:p>
            <a:endParaRPr/>
          </a:p>
        </p:txBody>
      </p:sp>
      <p:sp>
        <p:nvSpPr>
          <p:cNvPr id="9" name="object 9"/>
          <p:cNvSpPr txBox="1"/>
          <p:nvPr/>
        </p:nvSpPr>
        <p:spPr>
          <a:xfrm>
            <a:off x="677265" y="1916341"/>
            <a:ext cx="8199755" cy="2232660"/>
          </a:xfrm>
          <a:prstGeom prst="rect">
            <a:avLst/>
          </a:prstGeom>
        </p:spPr>
        <p:txBody>
          <a:bodyPr vert="horz" wrap="square" lIns="0" tIns="0" rIns="0" bIns="0" rtlCol="0">
            <a:spAutoFit/>
          </a:bodyPr>
          <a:lstStyle/>
          <a:p>
            <a:pPr marL="12700" marR="5080">
              <a:lnSpc>
                <a:spcPct val="100000"/>
              </a:lnSpc>
            </a:pPr>
            <a:r>
              <a:rPr sz="1300" dirty="0">
                <a:latin typeface="Amnesty Trade Gothic"/>
                <a:cs typeface="Amnesty Trade Gothic"/>
              </a:rPr>
              <a:t>In May 2017, all criminal charges were dropped against Máxima Acuña, a peasant farmer who is defying one of  the world’s biggest gold mining companies. Over 300,000 actions were taken on behalf of Máxima Acuña, many  of which urged the Peruvian authorities to protect her and her family from violence, harassment and</a:t>
            </a:r>
            <a:r>
              <a:rPr sz="1300" spc="-100" dirty="0">
                <a:latin typeface="Amnesty Trade Gothic"/>
                <a:cs typeface="Amnesty Trade Gothic"/>
              </a:rPr>
              <a:t> </a:t>
            </a:r>
            <a:r>
              <a:rPr sz="1300" dirty="0">
                <a:latin typeface="Amnesty Trade Gothic"/>
                <a:cs typeface="Amnesty Trade Gothic"/>
              </a:rPr>
              <a:t>intimidation,  and to publicly recognize Máxima’s legitimate and important work as a human rights defender working on issues  of land and the</a:t>
            </a:r>
            <a:r>
              <a:rPr sz="1300" spc="-100" dirty="0">
                <a:latin typeface="Amnesty Trade Gothic"/>
                <a:cs typeface="Amnesty Trade Gothic"/>
              </a:rPr>
              <a:t> </a:t>
            </a:r>
            <a:r>
              <a:rPr sz="1300" dirty="0">
                <a:latin typeface="Amnesty Trade Gothic"/>
                <a:cs typeface="Amnesty Trade Gothic"/>
              </a:rPr>
              <a:t>environment.</a:t>
            </a:r>
            <a:endParaRPr sz="1300">
              <a:latin typeface="Amnesty Trade Gothic"/>
              <a:cs typeface="Amnesty Trade Gothic"/>
            </a:endParaRPr>
          </a:p>
          <a:p>
            <a:pPr>
              <a:lnSpc>
                <a:spcPct val="100000"/>
              </a:lnSpc>
              <a:spcBef>
                <a:spcPts val="30"/>
              </a:spcBef>
            </a:pPr>
            <a:endParaRPr sz="2100">
              <a:latin typeface="Times New Roman"/>
              <a:cs typeface="Times New Roman"/>
            </a:endParaRPr>
          </a:p>
          <a:p>
            <a:pPr marL="4651375" marR="390525" indent="46355">
              <a:lnSpc>
                <a:spcPct val="100000"/>
              </a:lnSpc>
            </a:pPr>
            <a:r>
              <a:rPr sz="1200" dirty="0">
                <a:latin typeface="Amnesty Trade Gothic"/>
                <a:cs typeface="Amnesty Trade Gothic"/>
              </a:rPr>
              <a:t>Write for Rights has given Máxima “the</a:t>
            </a:r>
            <a:r>
              <a:rPr sz="1200" spc="-100" dirty="0">
                <a:latin typeface="Amnesty Trade Gothic"/>
                <a:cs typeface="Amnesty Trade Gothic"/>
              </a:rPr>
              <a:t> </a:t>
            </a:r>
            <a:r>
              <a:rPr sz="1200" dirty="0">
                <a:latin typeface="Amnesty Trade Gothic"/>
                <a:cs typeface="Amnesty Trade Gothic"/>
              </a:rPr>
              <a:t>feeling  that I am protected, that my children are  protected.” The letters have made a difference  to her to know that “there are people who are  helping us to seek</a:t>
            </a:r>
            <a:r>
              <a:rPr sz="1200" spc="-100" dirty="0">
                <a:latin typeface="Amnesty Trade Gothic"/>
                <a:cs typeface="Amnesty Trade Gothic"/>
              </a:rPr>
              <a:t> </a:t>
            </a:r>
            <a:r>
              <a:rPr sz="1200" dirty="0">
                <a:latin typeface="Amnesty Trade Gothic"/>
                <a:cs typeface="Amnesty Trade Gothic"/>
              </a:rPr>
              <a:t>justice.”</a:t>
            </a:r>
            <a:endParaRPr sz="1200">
              <a:latin typeface="Amnesty Trade Gothic"/>
              <a:cs typeface="Amnesty Trade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6767" y="245071"/>
            <a:ext cx="1944216" cy="4616648"/>
          </a:xfrm>
          <a:prstGeom prst="rect">
            <a:avLst/>
          </a:prstGeom>
          <a:solidFill>
            <a:srgbClr val="00B050"/>
          </a:solidFill>
        </p:spPr>
        <p:txBody>
          <a:bodyPr wrap="square" rtlCol="0">
            <a:spAutoFit/>
          </a:bodyPr>
          <a:lstStyle/>
          <a:p>
            <a:pPr algn="ctr"/>
            <a:r>
              <a:rPr lang="en-CA" sz="4000" b="1" dirty="0">
                <a:solidFill>
                  <a:srgbClr val="FFFF00"/>
                </a:solidFill>
                <a:latin typeface="Amnesty Trade Gothic Cn" panose="020B0506040303020004" pitchFamily="34" charset="0"/>
              </a:rPr>
              <a:t>2015 WRITE FOR RIGHTS CASE: </a:t>
            </a:r>
          </a:p>
          <a:p>
            <a:pPr algn="ctr"/>
            <a:endParaRPr lang="en-CA" sz="1600" b="1" dirty="0">
              <a:solidFill>
                <a:srgbClr val="FFFF00"/>
              </a:solidFill>
              <a:latin typeface="Amnesty Trade Gothic Cn" panose="020B0506040303020004" pitchFamily="34" charset="0"/>
            </a:endParaRPr>
          </a:p>
          <a:p>
            <a:pPr algn="ctr"/>
            <a:r>
              <a:rPr lang="en-CA" sz="4000" b="1" dirty="0">
                <a:solidFill>
                  <a:srgbClr val="FFFF00"/>
                </a:solidFill>
                <a:latin typeface="Amnesty Trade Gothic Cn" panose="020B0506040303020004" pitchFamily="34" charset="0"/>
              </a:rPr>
              <a:t>ALBERT </a:t>
            </a:r>
            <a:r>
              <a:rPr lang="en-CA" sz="3800" b="1" dirty="0">
                <a:solidFill>
                  <a:srgbClr val="FFFF00"/>
                </a:solidFill>
                <a:latin typeface="Amnesty Trade Gothic Cn" panose="020B0506040303020004" pitchFamily="34" charset="0"/>
              </a:rPr>
              <a:t>WOODFOX</a:t>
            </a:r>
            <a:endParaRPr lang="en-CA" sz="3800" b="1" dirty="0">
              <a:solidFill>
                <a:srgbClr val="FFFF00"/>
              </a:solidFill>
              <a:latin typeface="Amnesty Trade Gothic Cn" panose="020B0506040303020004" pitchFamily="34" charset="0"/>
            </a:endParaRPr>
          </a:p>
        </p:txBody>
      </p:sp>
      <p:pic>
        <p:nvPicPr>
          <p:cNvPr id="4098" name="Picture 2" descr="Image result for amnesty albert woodf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21307"/>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5076056" y="528536"/>
            <a:ext cx="1512168" cy="3016973"/>
          </a:xfrm>
          <a:prstGeom prst="wedgeRoundRectCallout">
            <a:avLst>
              <a:gd name="adj1" fmla="val -24612"/>
              <a:gd name="adj2" fmla="val 6281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7" name="TextBox 6"/>
          <p:cNvSpPr txBox="1"/>
          <p:nvPr/>
        </p:nvSpPr>
        <p:spPr>
          <a:xfrm>
            <a:off x="5097760" y="590472"/>
            <a:ext cx="1549550" cy="2893100"/>
          </a:xfrm>
          <a:prstGeom prst="rect">
            <a:avLst/>
          </a:prstGeom>
          <a:noFill/>
        </p:spPr>
        <p:txBody>
          <a:bodyPr wrap="square" rtlCol="0">
            <a:spAutoFit/>
          </a:bodyPr>
          <a:lstStyle/>
          <a:p>
            <a:r>
              <a:rPr lang="en-CA" sz="1300" dirty="0">
                <a:solidFill>
                  <a:prstClr val="black"/>
                </a:solidFill>
              </a:rPr>
              <a:t>“</a:t>
            </a:r>
            <a:r>
              <a:rPr lang="en-CA" sz="1300" dirty="0">
                <a:solidFill>
                  <a:prstClr val="black"/>
                </a:solidFill>
              </a:rPr>
              <a:t>Your messages from </a:t>
            </a:r>
            <a:r>
              <a:rPr lang="en-CA" sz="1300" dirty="0">
                <a:solidFill>
                  <a:prstClr val="black"/>
                </a:solidFill>
              </a:rPr>
              <a:t>beyond the </a:t>
            </a:r>
            <a:r>
              <a:rPr lang="en-CA" sz="1300" dirty="0">
                <a:solidFill>
                  <a:prstClr val="black"/>
                </a:solidFill>
              </a:rPr>
              <a:t>prison walls have become </a:t>
            </a:r>
            <a:r>
              <a:rPr lang="en-CA" sz="1300" dirty="0">
                <a:solidFill>
                  <a:prstClr val="black"/>
                </a:solidFill>
              </a:rPr>
              <a:t>an enormous </a:t>
            </a:r>
            <a:r>
              <a:rPr lang="en-CA" sz="1300" dirty="0">
                <a:solidFill>
                  <a:prstClr val="black"/>
                </a:solidFill>
              </a:rPr>
              <a:t>source of strength </a:t>
            </a:r>
            <a:r>
              <a:rPr lang="en-CA" sz="1300" dirty="0">
                <a:solidFill>
                  <a:prstClr val="black"/>
                </a:solidFill>
              </a:rPr>
              <a:t>for me</a:t>
            </a:r>
            <a:r>
              <a:rPr lang="en-CA" sz="1300" dirty="0">
                <a:solidFill>
                  <a:prstClr val="black"/>
                </a:solidFill>
              </a:rPr>
              <a:t>. I would like to thank all of </a:t>
            </a:r>
            <a:r>
              <a:rPr lang="en-CA" sz="1300" dirty="0">
                <a:solidFill>
                  <a:prstClr val="black"/>
                </a:solidFill>
              </a:rPr>
              <a:t>the members </a:t>
            </a:r>
            <a:r>
              <a:rPr lang="en-CA" sz="1300" dirty="0">
                <a:solidFill>
                  <a:prstClr val="black"/>
                </a:solidFill>
              </a:rPr>
              <a:t>of Amnesty </a:t>
            </a:r>
            <a:r>
              <a:rPr lang="en-CA" sz="1300" dirty="0">
                <a:solidFill>
                  <a:prstClr val="black"/>
                </a:solidFill>
              </a:rPr>
              <a:t>International and  its </a:t>
            </a:r>
            <a:r>
              <a:rPr lang="en-CA" sz="1300" dirty="0">
                <a:solidFill>
                  <a:prstClr val="black"/>
                </a:solidFill>
              </a:rPr>
              <a:t>supporters for all of </a:t>
            </a:r>
            <a:r>
              <a:rPr lang="en-CA" sz="1300" dirty="0">
                <a:solidFill>
                  <a:prstClr val="black"/>
                </a:solidFill>
              </a:rPr>
              <a:t>the wonderful </a:t>
            </a:r>
            <a:r>
              <a:rPr lang="en-CA" sz="1300" dirty="0">
                <a:solidFill>
                  <a:prstClr val="black"/>
                </a:solidFill>
              </a:rPr>
              <a:t>work they are doing </a:t>
            </a:r>
            <a:r>
              <a:rPr lang="en-CA" sz="1300" dirty="0">
                <a:solidFill>
                  <a:prstClr val="black"/>
                </a:solidFill>
              </a:rPr>
              <a:t>on [</a:t>
            </a:r>
            <a:r>
              <a:rPr lang="en-CA" sz="1300" dirty="0">
                <a:solidFill>
                  <a:prstClr val="black"/>
                </a:solidFill>
              </a:rPr>
              <a:t>my] behalf</a:t>
            </a:r>
            <a:r>
              <a:rPr lang="en-CA" sz="1300" dirty="0">
                <a:solidFill>
                  <a:prstClr val="black"/>
                </a:solidFill>
              </a:rPr>
              <a:t>.”</a:t>
            </a:r>
            <a:endParaRPr lang="en-CA" sz="1300" dirty="0">
              <a:solidFill>
                <a:prstClr val="black"/>
              </a:solidFill>
              <a:latin typeface="Amnesty Trade Gothic Cn" panose="020B0506040303020004" pitchFamily="34" charset="0"/>
            </a:endParaRPr>
          </a:p>
        </p:txBody>
      </p:sp>
      <p:sp>
        <p:nvSpPr>
          <p:cNvPr id="9" name="Rectangle 8"/>
          <p:cNvSpPr/>
          <p:nvPr/>
        </p:nvSpPr>
        <p:spPr>
          <a:xfrm>
            <a:off x="6991880" y="5157192"/>
            <a:ext cx="1919103" cy="1374244"/>
          </a:xfrm>
          <a:prstGeom prst="rect">
            <a:avLst/>
          </a:prstGeom>
          <a:solidFill>
            <a:srgbClr val="FFFF00"/>
          </a:solidFill>
          <a:ln>
            <a:noFill/>
          </a:ln>
          <a:effectLst>
            <a:glow rad="101600">
              <a:srgbClr val="FFFF00">
                <a:alpha val="60000"/>
              </a:srgbClr>
            </a:glow>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black"/>
                </a:solidFill>
                <a:latin typeface="Amnesty Trade Gothic" panose="020B0503040303020004" pitchFamily="34" charset="0"/>
              </a:rPr>
              <a:t>The USA’s longest serving prisoner held in isolation</a:t>
            </a:r>
          </a:p>
        </p:txBody>
      </p:sp>
    </p:spTree>
    <p:extLst>
      <p:ext uri="{BB962C8B-B14F-4D97-AF65-F5344CB8AC3E}">
        <p14:creationId xmlns:p14="http://schemas.microsoft.com/office/powerpoint/2010/main" val="4150141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39833" cy="475856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5541" y="332613"/>
            <a:ext cx="2555875" cy="2785110"/>
          </a:xfrm>
          <a:custGeom>
            <a:avLst/>
            <a:gdLst/>
            <a:ahLst/>
            <a:cxnLst/>
            <a:rect l="l" t="t" r="r" b="b"/>
            <a:pathLst>
              <a:path w="2555875" h="2785110">
                <a:moveTo>
                  <a:pt x="2129853" y="2376296"/>
                </a:moveTo>
                <a:lnTo>
                  <a:pt x="1490916" y="2376296"/>
                </a:lnTo>
                <a:lnTo>
                  <a:pt x="2138362" y="2784855"/>
                </a:lnTo>
                <a:lnTo>
                  <a:pt x="2129853" y="2376296"/>
                </a:lnTo>
                <a:close/>
              </a:path>
              <a:path w="2555875" h="2785110">
                <a:moveTo>
                  <a:pt x="2159698" y="0"/>
                </a:moveTo>
                <a:lnTo>
                  <a:pt x="396049" y="0"/>
                </a:lnTo>
                <a:lnTo>
                  <a:pt x="349861" y="2665"/>
                </a:lnTo>
                <a:lnTo>
                  <a:pt x="305238" y="10465"/>
                </a:lnTo>
                <a:lnTo>
                  <a:pt x="262478" y="23100"/>
                </a:lnTo>
                <a:lnTo>
                  <a:pt x="221876" y="40274"/>
                </a:lnTo>
                <a:lnTo>
                  <a:pt x="183732" y="61688"/>
                </a:lnTo>
                <a:lnTo>
                  <a:pt x="148340" y="87044"/>
                </a:lnTo>
                <a:lnTo>
                  <a:pt x="116000" y="116046"/>
                </a:lnTo>
                <a:lnTo>
                  <a:pt x="87007" y="148395"/>
                </a:lnTo>
                <a:lnTo>
                  <a:pt x="61660" y="183793"/>
                </a:lnTo>
                <a:lnTo>
                  <a:pt x="40254" y="221944"/>
                </a:lnTo>
                <a:lnTo>
                  <a:pt x="23089" y="262549"/>
                </a:lnTo>
                <a:lnTo>
                  <a:pt x="10459" y="305310"/>
                </a:lnTo>
                <a:lnTo>
                  <a:pt x="2664" y="349931"/>
                </a:lnTo>
                <a:lnTo>
                  <a:pt x="0" y="396112"/>
                </a:lnTo>
                <a:lnTo>
                  <a:pt x="0" y="1980310"/>
                </a:lnTo>
                <a:lnTo>
                  <a:pt x="2664" y="2026490"/>
                </a:lnTo>
                <a:lnTo>
                  <a:pt x="10459" y="2071106"/>
                </a:lnTo>
                <a:lnTo>
                  <a:pt x="23089" y="2113859"/>
                </a:lnTo>
                <a:lnTo>
                  <a:pt x="40254" y="2154454"/>
                </a:lnTo>
                <a:lnTo>
                  <a:pt x="61660" y="2192593"/>
                </a:lnTo>
                <a:lnTo>
                  <a:pt x="87007" y="2227978"/>
                </a:lnTo>
                <a:lnTo>
                  <a:pt x="116000" y="2260314"/>
                </a:lnTo>
                <a:lnTo>
                  <a:pt x="148340" y="2289302"/>
                </a:lnTo>
                <a:lnTo>
                  <a:pt x="183732" y="2314645"/>
                </a:lnTo>
                <a:lnTo>
                  <a:pt x="221876" y="2336047"/>
                </a:lnTo>
                <a:lnTo>
                  <a:pt x="262478" y="2353211"/>
                </a:lnTo>
                <a:lnTo>
                  <a:pt x="305238" y="2365838"/>
                </a:lnTo>
                <a:lnTo>
                  <a:pt x="349861" y="2373632"/>
                </a:lnTo>
                <a:lnTo>
                  <a:pt x="396049" y="2376296"/>
                </a:lnTo>
                <a:lnTo>
                  <a:pt x="2159698" y="2376296"/>
                </a:lnTo>
                <a:lnTo>
                  <a:pt x="2205880" y="2373632"/>
                </a:lnTo>
                <a:lnTo>
                  <a:pt x="2250500" y="2365838"/>
                </a:lnTo>
                <a:lnTo>
                  <a:pt x="2293262" y="2353211"/>
                </a:lnTo>
                <a:lnTo>
                  <a:pt x="2333866" y="2336047"/>
                </a:lnTo>
                <a:lnTo>
                  <a:pt x="2372017" y="2314645"/>
                </a:lnTo>
                <a:lnTo>
                  <a:pt x="2407416" y="2289302"/>
                </a:lnTo>
                <a:lnTo>
                  <a:pt x="2439765" y="2260314"/>
                </a:lnTo>
                <a:lnTo>
                  <a:pt x="2468766" y="2227978"/>
                </a:lnTo>
                <a:lnTo>
                  <a:pt x="2494123" y="2192593"/>
                </a:lnTo>
                <a:lnTo>
                  <a:pt x="2515537" y="2154454"/>
                </a:lnTo>
                <a:lnTo>
                  <a:pt x="2532710" y="2113859"/>
                </a:lnTo>
                <a:lnTo>
                  <a:pt x="2545346" y="2071106"/>
                </a:lnTo>
                <a:lnTo>
                  <a:pt x="2553145" y="2026490"/>
                </a:lnTo>
                <a:lnTo>
                  <a:pt x="2555811" y="1980310"/>
                </a:lnTo>
                <a:lnTo>
                  <a:pt x="2555811" y="396112"/>
                </a:lnTo>
                <a:lnTo>
                  <a:pt x="2553145" y="349931"/>
                </a:lnTo>
                <a:lnTo>
                  <a:pt x="2545346" y="305310"/>
                </a:lnTo>
                <a:lnTo>
                  <a:pt x="2532710" y="262549"/>
                </a:lnTo>
                <a:lnTo>
                  <a:pt x="2515537" y="221944"/>
                </a:lnTo>
                <a:lnTo>
                  <a:pt x="2494123" y="183793"/>
                </a:lnTo>
                <a:lnTo>
                  <a:pt x="2468766" y="148395"/>
                </a:lnTo>
                <a:lnTo>
                  <a:pt x="2439765" y="116046"/>
                </a:lnTo>
                <a:lnTo>
                  <a:pt x="2407416" y="87044"/>
                </a:lnTo>
                <a:lnTo>
                  <a:pt x="2372017" y="61688"/>
                </a:lnTo>
                <a:lnTo>
                  <a:pt x="2333866" y="40274"/>
                </a:lnTo>
                <a:lnTo>
                  <a:pt x="2293262" y="23100"/>
                </a:lnTo>
                <a:lnTo>
                  <a:pt x="2250500" y="10465"/>
                </a:lnTo>
                <a:lnTo>
                  <a:pt x="2205880" y="2665"/>
                </a:lnTo>
                <a:lnTo>
                  <a:pt x="2159698" y="0"/>
                </a:lnTo>
                <a:close/>
              </a:path>
            </a:pathLst>
          </a:custGeom>
          <a:solidFill>
            <a:srgbClr val="FFFFFF"/>
          </a:solidFill>
        </p:spPr>
        <p:txBody>
          <a:bodyPr wrap="square" lIns="0" tIns="0" rIns="0" bIns="0" rtlCol="0"/>
          <a:lstStyle/>
          <a:p>
            <a:endParaRPr/>
          </a:p>
        </p:txBody>
      </p:sp>
      <p:sp>
        <p:nvSpPr>
          <p:cNvPr id="4" name="object 4"/>
          <p:cNvSpPr/>
          <p:nvPr/>
        </p:nvSpPr>
        <p:spPr>
          <a:xfrm>
            <a:off x="395541" y="332613"/>
            <a:ext cx="2555875" cy="2785110"/>
          </a:xfrm>
          <a:custGeom>
            <a:avLst/>
            <a:gdLst/>
            <a:ahLst/>
            <a:cxnLst/>
            <a:rect l="l" t="t" r="r" b="b"/>
            <a:pathLst>
              <a:path w="2555875" h="2785110">
                <a:moveTo>
                  <a:pt x="0" y="396112"/>
                </a:moveTo>
                <a:lnTo>
                  <a:pt x="2664" y="349931"/>
                </a:lnTo>
                <a:lnTo>
                  <a:pt x="10459" y="305310"/>
                </a:lnTo>
                <a:lnTo>
                  <a:pt x="23089" y="262549"/>
                </a:lnTo>
                <a:lnTo>
                  <a:pt x="40254" y="221944"/>
                </a:lnTo>
                <a:lnTo>
                  <a:pt x="61660" y="183793"/>
                </a:lnTo>
                <a:lnTo>
                  <a:pt x="87007" y="148395"/>
                </a:lnTo>
                <a:lnTo>
                  <a:pt x="116000" y="116046"/>
                </a:lnTo>
                <a:lnTo>
                  <a:pt x="148340" y="87044"/>
                </a:lnTo>
                <a:lnTo>
                  <a:pt x="183732" y="61688"/>
                </a:lnTo>
                <a:lnTo>
                  <a:pt x="221876" y="40274"/>
                </a:lnTo>
                <a:lnTo>
                  <a:pt x="262478" y="23100"/>
                </a:lnTo>
                <a:lnTo>
                  <a:pt x="305238" y="10465"/>
                </a:lnTo>
                <a:lnTo>
                  <a:pt x="349861" y="2665"/>
                </a:lnTo>
                <a:lnTo>
                  <a:pt x="396049" y="0"/>
                </a:lnTo>
                <a:lnTo>
                  <a:pt x="1490916" y="0"/>
                </a:lnTo>
                <a:lnTo>
                  <a:pt x="2129853" y="0"/>
                </a:lnTo>
                <a:lnTo>
                  <a:pt x="2159698" y="0"/>
                </a:lnTo>
                <a:lnTo>
                  <a:pt x="2205880" y="2665"/>
                </a:lnTo>
                <a:lnTo>
                  <a:pt x="2250500" y="10465"/>
                </a:lnTo>
                <a:lnTo>
                  <a:pt x="2293262" y="23100"/>
                </a:lnTo>
                <a:lnTo>
                  <a:pt x="2333866" y="40274"/>
                </a:lnTo>
                <a:lnTo>
                  <a:pt x="2372017" y="61688"/>
                </a:lnTo>
                <a:lnTo>
                  <a:pt x="2407416" y="87044"/>
                </a:lnTo>
                <a:lnTo>
                  <a:pt x="2439765" y="116046"/>
                </a:lnTo>
                <a:lnTo>
                  <a:pt x="2468766" y="148395"/>
                </a:lnTo>
                <a:lnTo>
                  <a:pt x="2494123" y="183793"/>
                </a:lnTo>
                <a:lnTo>
                  <a:pt x="2515537" y="221944"/>
                </a:lnTo>
                <a:lnTo>
                  <a:pt x="2532710" y="262549"/>
                </a:lnTo>
                <a:lnTo>
                  <a:pt x="2545346" y="305310"/>
                </a:lnTo>
                <a:lnTo>
                  <a:pt x="2553145" y="349931"/>
                </a:lnTo>
                <a:lnTo>
                  <a:pt x="2555811" y="396112"/>
                </a:lnTo>
                <a:lnTo>
                  <a:pt x="2555811" y="1386204"/>
                </a:lnTo>
                <a:lnTo>
                  <a:pt x="2555811" y="1980310"/>
                </a:lnTo>
                <a:lnTo>
                  <a:pt x="2553145" y="2026490"/>
                </a:lnTo>
                <a:lnTo>
                  <a:pt x="2545346" y="2071106"/>
                </a:lnTo>
                <a:lnTo>
                  <a:pt x="2532710" y="2113859"/>
                </a:lnTo>
                <a:lnTo>
                  <a:pt x="2515537" y="2154454"/>
                </a:lnTo>
                <a:lnTo>
                  <a:pt x="2494123" y="2192593"/>
                </a:lnTo>
                <a:lnTo>
                  <a:pt x="2468766" y="2227978"/>
                </a:lnTo>
                <a:lnTo>
                  <a:pt x="2439765" y="2260314"/>
                </a:lnTo>
                <a:lnTo>
                  <a:pt x="2407416" y="2289302"/>
                </a:lnTo>
                <a:lnTo>
                  <a:pt x="2372017" y="2314645"/>
                </a:lnTo>
                <a:lnTo>
                  <a:pt x="2333866" y="2336047"/>
                </a:lnTo>
                <a:lnTo>
                  <a:pt x="2293262" y="2353211"/>
                </a:lnTo>
                <a:lnTo>
                  <a:pt x="2250500" y="2365838"/>
                </a:lnTo>
                <a:lnTo>
                  <a:pt x="2205880" y="2373632"/>
                </a:lnTo>
                <a:lnTo>
                  <a:pt x="2159698" y="2376296"/>
                </a:lnTo>
                <a:lnTo>
                  <a:pt x="2129853" y="2376296"/>
                </a:lnTo>
                <a:lnTo>
                  <a:pt x="2138362" y="2784855"/>
                </a:lnTo>
                <a:lnTo>
                  <a:pt x="1490916" y="2376296"/>
                </a:lnTo>
                <a:lnTo>
                  <a:pt x="396049" y="2376296"/>
                </a:lnTo>
                <a:lnTo>
                  <a:pt x="349861" y="2373632"/>
                </a:lnTo>
                <a:lnTo>
                  <a:pt x="305238" y="2365838"/>
                </a:lnTo>
                <a:lnTo>
                  <a:pt x="262478" y="2353211"/>
                </a:lnTo>
                <a:lnTo>
                  <a:pt x="221876" y="2336047"/>
                </a:lnTo>
                <a:lnTo>
                  <a:pt x="183732" y="2314645"/>
                </a:lnTo>
                <a:lnTo>
                  <a:pt x="148340" y="2289302"/>
                </a:lnTo>
                <a:lnTo>
                  <a:pt x="116000" y="2260314"/>
                </a:lnTo>
                <a:lnTo>
                  <a:pt x="87007" y="2227978"/>
                </a:lnTo>
                <a:lnTo>
                  <a:pt x="61660" y="2192593"/>
                </a:lnTo>
                <a:lnTo>
                  <a:pt x="40254" y="2154454"/>
                </a:lnTo>
                <a:lnTo>
                  <a:pt x="23089" y="2113859"/>
                </a:lnTo>
                <a:lnTo>
                  <a:pt x="10459" y="2071106"/>
                </a:lnTo>
                <a:lnTo>
                  <a:pt x="2664" y="2026490"/>
                </a:lnTo>
                <a:lnTo>
                  <a:pt x="0" y="1980310"/>
                </a:lnTo>
                <a:lnTo>
                  <a:pt x="0" y="1386204"/>
                </a:lnTo>
                <a:lnTo>
                  <a:pt x="0" y="396112"/>
                </a:lnTo>
                <a:close/>
              </a:path>
            </a:pathLst>
          </a:custGeom>
          <a:ln w="25399">
            <a:solidFill>
              <a:srgbClr val="000000"/>
            </a:solidFill>
          </a:ln>
        </p:spPr>
        <p:txBody>
          <a:bodyPr wrap="square" lIns="0" tIns="0" rIns="0" bIns="0" rtlCol="0"/>
          <a:lstStyle/>
          <a:p>
            <a:endParaRPr/>
          </a:p>
        </p:txBody>
      </p:sp>
      <p:sp>
        <p:nvSpPr>
          <p:cNvPr id="5" name="object 5"/>
          <p:cNvSpPr txBox="1"/>
          <p:nvPr/>
        </p:nvSpPr>
        <p:spPr>
          <a:xfrm>
            <a:off x="641400" y="451611"/>
            <a:ext cx="2115185" cy="2155825"/>
          </a:xfrm>
          <a:prstGeom prst="rect">
            <a:avLst/>
          </a:prstGeom>
        </p:spPr>
        <p:txBody>
          <a:bodyPr vert="horz" wrap="square" lIns="0" tIns="0" rIns="0" bIns="0" rtlCol="0">
            <a:spAutoFit/>
          </a:bodyPr>
          <a:lstStyle/>
          <a:p>
            <a:pPr marL="12700" marR="5080">
              <a:lnSpc>
                <a:spcPct val="100000"/>
              </a:lnSpc>
            </a:pPr>
            <a:r>
              <a:rPr sz="1400" dirty="0">
                <a:latin typeface="Calibri"/>
                <a:cs typeface="Calibri"/>
              </a:rPr>
              <a:t>“I am </a:t>
            </a:r>
            <a:r>
              <a:rPr sz="1400" spc="-5" dirty="0">
                <a:latin typeface="Calibri"/>
                <a:cs typeface="Calibri"/>
              </a:rPr>
              <a:t>so </a:t>
            </a:r>
            <a:r>
              <a:rPr sz="1400" spc="-10" dirty="0">
                <a:latin typeface="Calibri"/>
                <a:cs typeface="Calibri"/>
              </a:rPr>
              <a:t>grateful to </a:t>
            </a:r>
            <a:r>
              <a:rPr sz="1400" spc="-5" dirty="0">
                <a:latin typeface="Calibri"/>
                <a:cs typeface="Calibri"/>
              </a:rPr>
              <a:t>Amnesty  and </a:t>
            </a:r>
            <a:r>
              <a:rPr sz="1400" dirty="0">
                <a:latin typeface="Calibri"/>
                <a:cs typeface="Calibri"/>
              </a:rPr>
              <a:t>all </a:t>
            </a:r>
            <a:r>
              <a:rPr sz="1400" spc="-5" dirty="0">
                <a:latin typeface="Calibri"/>
                <a:cs typeface="Calibri"/>
              </a:rPr>
              <a:t>of the people </a:t>
            </a:r>
            <a:r>
              <a:rPr sz="1400" dirty="0">
                <a:latin typeface="Calibri"/>
                <a:cs typeface="Calibri"/>
              </a:rPr>
              <a:t>who  </a:t>
            </a:r>
            <a:r>
              <a:rPr sz="1400" spc="-5" dirty="0">
                <a:latin typeface="Calibri"/>
                <a:cs typeface="Calibri"/>
              </a:rPr>
              <a:t>participated </a:t>
            </a:r>
            <a:r>
              <a:rPr sz="1400" dirty="0">
                <a:latin typeface="Calibri"/>
                <a:cs typeface="Calibri"/>
              </a:rPr>
              <a:t>in </a:t>
            </a:r>
            <a:r>
              <a:rPr sz="1400" spc="-5" dirty="0">
                <a:latin typeface="Calibri"/>
                <a:cs typeface="Calibri"/>
              </a:rPr>
              <a:t>the campaign  </a:t>
            </a:r>
            <a:r>
              <a:rPr sz="1400" spc="-10" dirty="0">
                <a:latin typeface="Calibri"/>
                <a:cs typeface="Calibri"/>
              </a:rPr>
              <a:t>for </a:t>
            </a:r>
            <a:r>
              <a:rPr sz="1400" spc="-15" dirty="0">
                <a:latin typeface="Calibri"/>
                <a:cs typeface="Calibri"/>
              </a:rPr>
              <a:t>my </a:t>
            </a:r>
            <a:r>
              <a:rPr sz="1400" spc="-5" dirty="0">
                <a:latin typeface="Calibri"/>
                <a:cs typeface="Calibri"/>
              </a:rPr>
              <a:t>release. International  movements </a:t>
            </a:r>
            <a:r>
              <a:rPr sz="1400" spc="-15" dirty="0">
                <a:latin typeface="Calibri"/>
                <a:cs typeface="Calibri"/>
              </a:rPr>
              <a:t>like </a:t>
            </a:r>
            <a:r>
              <a:rPr sz="1400" spc="-10" dirty="0">
                <a:latin typeface="Calibri"/>
                <a:cs typeface="Calibri"/>
              </a:rPr>
              <a:t>yours </a:t>
            </a:r>
            <a:r>
              <a:rPr sz="1400" spc="-5" dirty="0">
                <a:latin typeface="Calibri"/>
                <a:cs typeface="Calibri"/>
              </a:rPr>
              <a:t>put  </a:t>
            </a:r>
            <a:r>
              <a:rPr sz="1400" spc="-10" dirty="0">
                <a:latin typeface="Calibri"/>
                <a:cs typeface="Calibri"/>
              </a:rPr>
              <a:t>pressure </a:t>
            </a:r>
            <a:r>
              <a:rPr sz="1400" dirty="0">
                <a:latin typeface="Calibri"/>
                <a:cs typeface="Calibri"/>
              </a:rPr>
              <a:t>on </a:t>
            </a:r>
            <a:r>
              <a:rPr sz="1400" spc="-5" dirty="0">
                <a:latin typeface="Calibri"/>
                <a:cs typeface="Calibri"/>
              </a:rPr>
              <a:t>governments </a:t>
            </a:r>
            <a:r>
              <a:rPr sz="1400" spc="-10" dirty="0">
                <a:latin typeface="Calibri"/>
                <a:cs typeface="Calibri"/>
              </a:rPr>
              <a:t>for  </a:t>
            </a:r>
            <a:r>
              <a:rPr sz="1400" spc="-5" dirty="0">
                <a:latin typeface="Calibri"/>
                <a:cs typeface="Calibri"/>
              </a:rPr>
              <a:t>our </a:t>
            </a:r>
            <a:r>
              <a:rPr sz="1400" spc="-10" dirty="0">
                <a:latin typeface="Calibri"/>
                <a:cs typeface="Calibri"/>
              </a:rPr>
              <a:t>physical </a:t>
            </a:r>
            <a:r>
              <a:rPr sz="1400" spc="-5" dirty="0">
                <a:latin typeface="Calibri"/>
                <a:cs typeface="Calibri"/>
              </a:rPr>
              <a:t>freedom, but  </a:t>
            </a:r>
            <a:r>
              <a:rPr sz="1400" dirty="0">
                <a:latin typeface="Calibri"/>
                <a:cs typeface="Calibri"/>
              </a:rPr>
              <a:t>knowing </a:t>
            </a:r>
            <a:r>
              <a:rPr sz="1400" spc="-5" dirty="0">
                <a:latin typeface="Calibri"/>
                <a:cs typeface="Calibri"/>
              </a:rPr>
              <a:t>we </a:t>
            </a:r>
            <a:r>
              <a:rPr sz="1400" spc="-15" dirty="0">
                <a:latin typeface="Calibri"/>
                <a:cs typeface="Calibri"/>
              </a:rPr>
              <a:t>have </a:t>
            </a:r>
            <a:r>
              <a:rPr sz="1400" spc="-10" dirty="0">
                <a:latin typeface="Calibri"/>
                <a:cs typeface="Calibri"/>
              </a:rPr>
              <a:t>your  </a:t>
            </a:r>
            <a:r>
              <a:rPr sz="1400" dirty="0">
                <a:latin typeface="Calibri"/>
                <a:cs typeface="Calibri"/>
              </a:rPr>
              <a:t>solidarity also </a:t>
            </a:r>
            <a:r>
              <a:rPr sz="1400" spc="-5" dirty="0">
                <a:latin typeface="Calibri"/>
                <a:cs typeface="Calibri"/>
              </a:rPr>
              <a:t>supports us  </a:t>
            </a:r>
            <a:r>
              <a:rPr sz="1400" spc="-35" dirty="0">
                <a:latin typeface="Calibri"/>
                <a:cs typeface="Calibri"/>
              </a:rPr>
              <a:t>mentally.”</a:t>
            </a:r>
            <a:endParaRPr sz="1400">
              <a:latin typeface="Calibri"/>
              <a:cs typeface="Calibri"/>
            </a:endParaRPr>
          </a:p>
        </p:txBody>
      </p:sp>
      <p:sp>
        <p:nvSpPr>
          <p:cNvPr id="6" name="object 6"/>
          <p:cNvSpPr txBox="1"/>
          <p:nvPr/>
        </p:nvSpPr>
        <p:spPr>
          <a:xfrm>
            <a:off x="1592707" y="5013109"/>
            <a:ext cx="5960110" cy="1569720"/>
          </a:xfrm>
          <a:prstGeom prst="rect">
            <a:avLst/>
          </a:prstGeom>
          <a:solidFill>
            <a:srgbClr val="FFC000"/>
          </a:solidFill>
        </p:spPr>
        <p:txBody>
          <a:bodyPr vert="horz" wrap="square" lIns="0" tIns="32384" rIns="0" bIns="0" rtlCol="0">
            <a:spAutoFit/>
          </a:bodyPr>
          <a:lstStyle/>
          <a:p>
            <a:pPr algn="ctr">
              <a:lnSpc>
                <a:spcPct val="100000"/>
              </a:lnSpc>
              <a:spcBef>
                <a:spcPts val="254"/>
              </a:spcBef>
            </a:pPr>
            <a:r>
              <a:rPr sz="4000" b="1" spc="-5" dirty="0">
                <a:solidFill>
                  <a:srgbClr val="FFFF00"/>
                </a:solidFill>
                <a:latin typeface="Amnesty Trade Gothic Cn"/>
                <a:cs typeface="Amnesty Trade Gothic Cn"/>
              </a:rPr>
              <a:t>2015 WRITE </a:t>
            </a:r>
            <a:r>
              <a:rPr sz="4000" b="1" spc="-10" dirty="0">
                <a:solidFill>
                  <a:srgbClr val="FFFF00"/>
                </a:solidFill>
                <a:latin typeface="Amnesty Trade Gothic Cn"/>
                <a:cs typeface="Amnesty Trade Gothic Cn"/>
              </a:rPr>
              <a:t>FOR </a:t>
            </a:r>
            <a:r>
              <a:rPr sz="4000" b="1" spc="-5" dirty="0">
                <a:solidFill>
                  <a:srgbClr val="FFFF00"/>
                </a:solidFill>
                <a:latin typeface="Amnesty Trade Gothic Cn"/>
                <a:cs typeface="Amnesty Trade Gothic Cn"/>
              </a:rPr>
              <a:t>RIGHTS</a:t>
            </a:r>
            <a:r>
              <a:rPr sz="4000" b="1" spc="-10" dirty="0">
                <a:solidFill>
                  <a:srgbClr val="FFFF00"/>
                </a:solidFill>
                <a:latin typeface="Amnesty Trade Gothic Cn"/>
                <a:cs typeface="Amnesty Trade Gothic Cn"/>
              </a:rPr>
              <a:t> </a:t>
            </a:r>
            <a:r>
              <a:rPr sz="4000" b="1" spc="-5" dirty="0">
                <a:solidFill>
                  <a:srgbClr val="FFFF00"/>
                </a:solidFill>
                <a:latin typeface="Amnesty Trade Gothic Cn"/>
                <a:cs typeface="Amnesty Trade Gothic Cn"/>
              </a:rPr>
              <a:t>CASE:</a:t>
            </a:r>
            <a:endParaRPr sz="4000">
              <a:latin typeface="Amnesty Trade Gothic Cn"/>
              <a:cs typeface="Amnesty Trade Gothic Cn"/>
            </a:endParaRPr>
          </a:p>
          <a:p>
            <a:pPr marL="2540" algn="ctr">
              <a:lnSpc>
                <a:spcPct val="100000"/>
              </a:lnSpc>
              <a:spcBef>
                <a:spcPts val="1920"/>
              </a:spcBef>
            </a:pPr>
            <a:r>
              <a:rPr sz="4000" b="1" spc="-5" dirty="0">
                <a:solidFill>
                  <a:srgbClr val="FFFF00"/>
                </a:solidFill>
                <a:latin typeface="Amnesty Trade Gothic Cn"/>
                <a:cs typeface="Amnesty Trade Gothic Cn"/>
              </a:rPr>
              <a:t>PHYOE PHYOE</a:t>
            </a:r>
            <a:r>
              <a:rPr sz="4000" b="1" spc="-60" dirty="0">
                <a:solidFill>
                  <a:srgbClr val="FFFF00"/>
                </a:solidFill>
                <a:latin typeface="Amnesty Trade Gothic Cn"/>
                <a:cs typeface="Amnesty Trade Gothic Cn"/>
              </a:rPr>
              <a:t> </a:t>
            </a:r>
            <a:r>
              <a:rPr sz="4000" b="1" spc="-5" dirty="0">
                <a:solidFill>
                  <a:srgbClr val="FFFF00"/>
                </a:solidFill>
                <a:latin typeface="Amnesty Trade Gothic Cn"/>
                <a:cs typeface="Amnesty Trade Gothic Cn"/>
              </a:rPr>
              <a:t>AUNG</a:t>
            </a:r>
            <a:endParaRPr sz="4000">
              <a:latin typeface="Amnesty Trade Gothic Cn"/>
              <a:cs typeface="Amnesty Trade Gothic C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541007" y="2386583"/>
            <a:ext cx="2505455" cy="36865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592823" y="2388107"/>
            <a:ext cx="2401824" cy="3582924"/>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6698106" y="2492832"/>
            <a:ext cx="2192020" cy="3373120"/>
          </a:xfrm>
          <a:prstGeom prst="rect">
            <a:avLst/>
          </a:prstGeom>
          <a:solidFill>
            <a:srgbClr val="FFFF00"/>
          </a:solidFill>
        </p:spPr>
        <p:txBody>
          <a:bodyPr vert="horz" wrap="square" lIns="0" tIns="113664" rIns="0" bIns="0" rtlCol="0">
            <a:spAutoFit/>
          </a:bodyPr>
          <a:lstStyle/>
          <a:p>
            <a:pPr marL="163195" marR="156845">
              <a:lnSpc>
                <a:spcPct val="100000"/>
              </a:lnSpc>
              <a:spcBef>
                <a:spcPts val="894"/>
              </a:spcBef>
            </a:pPr>
            <a:r>
              <a:rPr sz="1400" spc="-5" dirty="0">
                <a:latin typeface="Amnesty Trade Gothic"/>
                <a:cs typeface="Amnesty Trade Gothic"/>
              </a:rPr>
              <a:t>More </a:t>
            </a:r>
            <a:r>
              <a:rPr sz="1400" dirty="0">
                <a:latin typeface="Amnesty Trade Gothic"/>
                <a:cs typeface="Amnesty Trade Gothic"/>
              </a:rPr>
              <a:t>than half a</a:t>
            </a:r>
            <a:r>
              <a:rPr sz="1400" spc="-125" dirty="0">
                <a:latin typeface="Amnesty Trade Gothic"/>
                <a:cs typeface="Amnesty Trade Gothic"/>
              </a:rPr>
              <a:t> </a:t>
            </a:r>
            <a:r>
              <a:rPr sz="1400" spc="-5" dirty="0">
                <a:latin typeface="Amnesty Trade Gothic"/>
                <a:cs typeface="Amnesty Trade Gothic"/>
              </a:rPr>
              <a:t>million  </a:t>
            </a:r>
            <a:r>
              <a:rPr sz="1400" dirty="0">
                <a:latin typeface="Amnesty Trade Gothic"/>
                <a:cs typeface="Amnesty Trade Gothic"/>
              </a:rPr>
              <a:t>took action– and </a:t>
            </a:r>
            <a:r>
              <a:rPr sz="1400" b="1" dirty="0">
                <a:latin typeface="Amnesty Trade Gothic"/>
                <a:cs typeface="Amnesty Trade Gothic"/>
              </a:rPr>
              <a:t>it  worked</a:t>
            </a:r>
            <a:r>
              <a:rPr sz="1400" dirty="0">
                <a:latin typeface="Amnesty Trade Gothic"/>
                <a:cs typeface="Amnesty Trade Gothic"/>
              </a:rPr>
              <a:t>! The Ministry of  Justice in Burkina Faso  affirmed</a:t>
            </a:r>
            <a:endParaRPr sz="1400">
              <a:latin typeface="Amnesty Trade Gothic"/>
              <a:cs typeface="Amnesty Trade Gothic"/>
            </a:endParaRPr>
          </a:p>
          <a:p>
            <a:pPr marL="163195" marR="92075">
              <a:lnSpc>
                <a:spcPct val="99800"/>
              </a:lnSpc>
            </a:pPr>
            <a:r>
              <a:rPr sz="1400" dirty="0">
                <a:latin typeface="Amnesty Trade Gothic"/>
                <a:cs typeface="Amnesty Trade Gothic"/>
              </a:rPr>
              <a:t>the </a:t>
            </a:r>
            <a:r>
              <a:rPr sz="1400" spc="-10" dirty="0">
                <a:latin typeface="Amnesty Trade Gothic"/>
                <a:cs typeface="Amnesty Trade Gothic"/>
              </a:rPr>
              <a:t>government’s  </a:t>
            </a:r>
            <a:r>
              <a:rPr sz="1400" spc="-5" dirty="0">
                <a:latin typeface="Amnesty Trade Gothic"/>
                <a:cs typeface="Amnesty Trade Gothic"/>
              </a:rPr>
              <a:t>commitment </a:t>
            </a:r>
            <a:r>
              <a:rPr sz="1400" dirty="0">
                <a:latin typeface="Amnesty Trade Gothic"/>
                <a:cs typeface="Amnesty Trade Gothic"/>
              </a:rPr>
              <a:t>to  </a:t>
            </a:r>
            <a:r>
              <a:rPr sz="1400" spc="-5" dirty="0">
                <a:latin typeface="Amnesty Trade Gothic"/>
                <a:cs typeface="Amnesty Trade Gothic"/>
              </a:rPr>
              <a:t>eradicating </a:t>
            </a:r>
            <a:r>
              <a:rPr sz="1400" dirty="0">
                <a:latin typeface="Amnesty Trade Gothic"/>
                <a:cs typeface="Amnesty Trade Gothic"/>
              </a:rPr>
              <a:t>early and  forced marriage, and  said they had felt  </a:t>
            </a:r>
            <a:r>
              <a:rPr sz="1400" spc="-5" dirty="0">
                <a:latin typeface="Amnesty Trade Gothic"/>
                <a:cs typeface="Amnesty Trade Gothic"/>
              </a:rPr>
              <a:t>compelled </a:t>
            </a:r>
            <a:r>
              <a:rPr sz="1400" dirty="0">
                <a:latin typeface="Amnesty Trade Gothic"/>
                <a:cs typeface="Amnesty Trade Gothic"/>
              </a:rPr>
              <a:t>to do so after  </a:t>
            </a:r>
            <a:r>
              <a:rPr sz="1400" spc="-5" dirty="0">
                <a:latin typeface="Amnesty Trade Gothic"/>
                <a:cs typeface="Amnesty Trade Gothic"/>
              </a:rPr>
              <a:t>“receiving </a:t>
            </a:r>
            <a:r>
              <a:rPr sz="1400" dirty="0">
                <a:latin typeface="Amnesty Trade Gothic"/>
                <a:cs typeface="Amnesty Trade Gothic"/>
              </a:rPr>
              <a:t>letters,</a:t>
            </a:r>
            <a:r>
              <a:rPr sz="1400" spc="-120" dirty="0">
                <a:latin typeface="Amnesty Trade Gothic"/>
                <a:cs typeface="Amnesty Trade Gothic"/>
              </a:rPr>
              <a:t> </a:t>
            </a:r>
            <a:r>
              <a:rPr sz="1400" dirty="0">
                <a:latin typeface="Amnesty Trade Gothic"/>
                <a:cs typeface="Amnesty Trade Gothic"/>
              </a:rPr>
              <a:t>emails  and </a:t>
            </a:r>
            <a:r>
              <a:rPr sz="1400" spc="-5" dirty="0">
                <a:latin typeface="Amnesty Trade Gothic"/>
                <a:cs typeface="Amnesty Trade Gothic"/>
              </a:rPr>
              <a:t>correspondence  </a:t>
            </a:r>
            <a:r>
              <a:rPr sz="1400" dirty="0">
                <a:latin typeface="Amnesty Trade Gothic"/>
                <a:cs typeface="Amnesty Trade Gothic"/>
              </a:rPr>
              <a:t>from people all over the  world”</a:t>
            </a:r>
            <a:r>
              <a:rPr sz="1400" dirty="0">
                <a:latin typeface="Calibri"/>
                <a:cs typeface="Calibri"/>
              </a:rPr>
              <a:t>.</a:t>
            </a:r>
            <a:endParaRPr sz="1400">
              <a:latin typeface="Calibri"/>
              <a:cs typeface="Calibri"/>
            </a:endParaRPr>
          </a:p>
        </p:txBody>
      </p:sp>
      <p:sp>
        <p:nvSpPr>
          <p:cNvPr id="6" name="object 6"/>
          <p:cNvSpPr/>
          <p:nvPr/>
        </p:nvSpPr>
        <p:spPr>
          <a:xfrm>
            <a:off x="245859" y="116586"/>
            <a:ext cx="6198870" cy="1508125"/>
          </a:xfrm>
          <a:custGeom>
            <a:avLst/>
            <a:gdLst/>
            <a:ahLst/>
            <a:cxnLst/>
            <a:rect l="l" t="t" r="r" b="b"/>
            <a:pathLst>
              <a:path w="6198870" h="1508125">
                <a:moveTo>
                  <a:pt x="0" y="1508124"/>
                </a:moveTo>
                <a:lnTo>
                  <a:pt x="6198362" y="1508124"/>
                </a:lnTo>
                <a:lnTo>
                  <a:pt x="6198362" y="0"/>
                </a:lnTo>
                <a:lnTo>
                  <a:pt x="0" y="0"/>
                </a:lnTo>
                <a:lnTo>
                  <a:pt x="0" y="1508124"/>
                </a:lnTo>
                <a:close/>
              </a:path>
            </a:pathLst>
          </a:custGeom>
          <a:solidFill>
            <a:srgbClr val="00AFEF"/>
          </a:solidFill>
        </p:spPr>
        <p:txBody>
          <a:bodyPr wrap="square" lIns="0" tIns="0" rIns="0" bIns="0" rtlCol="0"/>
          <a:lstStyle/>
          <a:p>
            <a:endParaRPr/>
          </a:p>
        </p:txBody>
      </p:sp>
      <p:sp>
        <p:nvSpPr>
          <p:cNvPr id="7" name="object 7"/>
          <p:cNvSpPr txBox="1">
            <a:spLocks noGrp="1"/>
          </p:cNvSpPr>
          <p:nvPr>
            <p:ph type="title"/>
          </p:nvPr>
        </p:nvSpPr>
        <p:spPr>
          <a:xfrm>
            <a:off x="527405" y="148209"/>
            <a:ext cx="5634355" cy="609600"/>
          </a:xfrm>
          <a:prstGeom prst="rect">
            <a:avLst/>
          </a:prstGeom>
        </p:spPr>
        <p:txBody>
          <a:bodyPr vert="horz" wrap="square" lIns="0" tIns="0" rIns="0" bIns="0" rtlCol="0">
            <a:spAutoFit/>
          </a:bodyPr>
          <a:lstStyle/>
          <a:p>
            <a:pPr marL="12700">
              <a:lnSpc>
                <a:spcPct val="100000"/>
              </a:lnSpc>
            </a:pPr>
            <a:r>
              <a:rPr sz="4000" b="1" spc="-5" dirty="0">
                <a:solidFill>
                  <a:srgbClr val="FFFF00"/>
                </a:solidFill>
                <a:latin typeface="Amnesty Trade Gothic Cn"/>
                <a:cs typeface="Amnesty Trade Gothic Cn"/>
              </a:rPr>
              <a:t>2015 WRITE </a:t>
            </a:r>
            <a:r>
              <a:rPr sz="4000" b="1" spc="-10" dirty="0">
                <a:solidFill>
                  <a:srgbClr val="FFFF00"/>
                </a:solidFill>
                <a:latin typeface="Amnesty Trade Gothic Cn"/>
                <a:cs typeface="Amnesty Trade Gothic Cn"/>
              </a:rPr>
              <a:t>FOR </a:t>
            </a:r>
            <a:r>
              <a:rPr sz="4000" b="1" spc="-5" dirty="0">
                <a:solidFill>
                  <a:srgbClr val="FFFF00"/>
                </a:solidFill>
                <a:latin typeface="Amnesty Trade Gothic Cn"/>
                <a:cs typeface="Amnesty Trade Gothic Cn"/>
              </a:rPr>
              <a:t>RIGHTS</a:t>
            </a:r>
            <a:r>
              <a:rPr sz="4000" b="1" spc="-10" dirty="0">
                <a:solidFill>
                  <a:srgbClr val="FFFF00"/>
                </a:solidFill>
                <a:latin typeface="Amnesty Trade Gothic Cn"/>
                <a:cs typeface="Amnesty Trade Gothic Cn"/>
              </a:rPr>
              <a:t> </a:t>
            </a:r>
            <a:r>
              <a:rPr sz="4000" b="1" spc="-5" dirty="0">
                <a:solidFill>
                  <a:srgbClr val="FFFF00"/>
                </a:solidFill>
                <a:latin typeface="Amnesty Trade Gothic Cn"/>
                <a:cs typeface="Amnesty Trade Gothic Cn"/>
              </a:rPr>
              <a:t>CASE:</a:t>
            </a:r>
            <a:endParaRPr sz="4000">
              <a:latin typeface="Amnesty Trade Gothic Cn"/>
              <a:cs typeface="Amnesty Trade Gothic Cn"/>
            </a:endParaRPr>
          </a:p>
        </p:txBody>
      </p:sp>
      <p:sp>
        <p:nvSpPr>
          <p:cNvPr id="8" name="object 8"/>
          <p:cNvSpPr txBox="1"/>
          <p:nvPr/>
        </p:nvSpPr>
        <p:spPr>
          <a:xfrm>
            <a:off x="330809" y="1004061"/>
            <a:ext cx="6028690" cy="548640"/>
          </a:xfrm>
          <a:prstGeom prst="rect">
            <a:avLst/>
          </a:prstGeom>
        </p:spPr>
        <p:txBody>
          <a:bodyPr vert="horz" wrap="square" lIns="0" tIns="0" rIns="0" bIns="0" rtlCol="0">
            <a:spAutoFit/>
          </a:bodyPr>
          <a:lstStyle/>
          <a:p>
            <a:pPr marL="12700">
              <a:lnSpc>
                <a:spcPct val="100000"/>
              </a:lnSpc>
            </a:pPr>
            <a:r>
              <a:rPr sz="3600" b="1" spc="-5" dirty="0">
                <a:solidFill>
                  <a:srgbClr val="FFFF00"/>
                </a:solidFill>
                <a:latin typeface="Amnesty Trade Gothic Cn"/>
                <a:cs typeface="Amnesty Trade Gothic Cn"/>
              </a:rPr>
              <a:t>WOMEN </a:t>
            </a:r>
            <a:r>
              <a:rPr sz="3600" b="1" dirty="0">
                <a:solidFill>
                  <a:srgbClr val="FFFF00"/>
                </a:solidFill>
                <a:latin typeface="Amnesty Trade Gothic Cn"/>
                <a:cs typeface="Amnesty Trade Gothic Cn"/>
              </a:rPr>
              <a:t>AND GIRLS IN </a:t>
            </a:r>
            <a:r>
              <a:rPr sz="3600" b="1" spc="-5" dirty="0">
                <a:solidFill>
                  <a:srgbClr val="FFFF00"/>
                </a:solidFill>
                <a:latin typeface="Amnesty Trade Gothic Cn"/>
                <a:cs typeface="Amnesty Trade Gothic Cn"/>
              </a:rPr>
              <a:t>BURKINA</a:t>
            </a:r>
            <a:r>
              <a:rPr sz="3600" b="1" spc="-30" dirty="0">
                <a:solidFill>
                  <a:srgbClr val="FFFF00"/>
                </a:solidFill>
                <a:latin typeface="Amnesty Trade Gothic Cn"/>
                <a:cs typeface="Amnesty Trade Gothic Cn"/>
              </a:rPr>
              <a:t> </a:t>
            </a:r>
            <a:r>
              <a:rPr sz="3600" b="1" spc="-35" dirty="0">
                <a:solidFill>
                  <a:srgbClr val="FFFF00"/>
                </a:solidFill>
                <a:latin typeface="Amnesty Trade Gothic Cn"/>
                <a:cs typeface="Amnesty Trade Gothic Cn"/>
              </a:rPr>
              <a:t>FASO</a:t>
            </a:r>
            <a:endParaRPr sz="3600">
              <a:latin typeface="Amnesty Trade Gothic Cn"/>
              <a:cs typeface="Amnesty Trade Gothic C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1166" y="4807568"/>
            <a:ext cx="2390476" cy="1914286"/>
          </a:xfrm>
          <a:prstGeom prst="rect">
            <a:avLst/>
          </a:prstGeom>
        </p:spPr>
      </p:pic>
      <p:sp>
        <p:nvSpPr>
          <p:cNvPr id="2" name="object 2"/>
          <p:cNvSpPr txBox="1"/>
          <p:nvPr/>
        </p:nvSpPr>
        <p:spPr>
          <a:xfrm>
            <a:off x="6966711" y="244983"/>
            <a:ext cx="1944370" cy="4584588"/>
          </a:xfrm>
          <a:prstGeom prst="rect">
            <a:avLst/>
          </a:prstGeom>
          <a:solidFill>
            <a:srgbClr val="FF0000"/>
          </a:solidFill>
        </p:spPr>
        <p:txBody>
          <a:bodyPr vert="horz" wrap="square" lIns="0" tIns="31750" rIns="0" bIns="0" rtlCol="0">
            <a:spAutoFit/>
          </a:bodyPr>
          <a:lstStyle/>
          <a:p>
            <a:pPr algn="ctr">
              <a:lnSpc>
                <a:spcPct val="100000"/>
              </a:lnSpc>
              <a:spcBef>
                <a:spcPts val="250"/>
              </a:spcBef>
            </a:pPr>
            <a:r>
              <a:rPr sz="4000" b="1" spc="-5" dirty="0" smtClean="0">
                <a:solidFill>
                  <a:srgbClr val="FFFF00"/>
                </a:solidFill>
                <a:latin typeface="Amnesty Trade Gothic Cn"/>
                <a:cs typeface="Amnesty Trade Gothic Cn"/>
              </a:rPr>
              <a:t>201</a:t>
            </a:r>
            <a:r>
              <a:rPr lang="en-CA" sz="4000" b="1" spc="-5" dirty="0" smtClean="0">
                <a:solidFill>
                  <a:srgbClr val="FFFF00"/>
                </a:solidFill>
                <a:latin typeface="Amnesty Trade Gothic Cn"/>
                <a:cs typeface="Amnesty Trade Gothic Cn"/>
              </a:rPr>
              <a:t>4</a:t>
            </a:r>
            <a:endParaRPr sz="4000" dirty="0">
              <a:latin typeface="Amnesty Trade Gothic Cn"/>
              <a:cs typeface="Amnesty Trade Gothic Cn"/>
            </a:endParaRPr>
          </a:p>
          <a:p>
            <a:pPr marL="295275" marR="287020" algn="ctr">
              <a:lnSpc>
                <a:spcPct val="100000"/>
              </a:lnSpc>
            </a:pPr>
            <a:r>
              <a:rPr sz="4000" b="1" spc="-5" dirty="0">
                <a:solidFill>
                  <a:srgbClr val="FFFF00"/>
                </a:solidFill>
                <a:latin typeface="Amnesty Trade Gothic Cn"/>
                <a:cs typeface="Amnesty Trade Gothic Cn"/>
              </a:rPr>
              <a:t>WRITE  FOR  RIG</a:t>
            </a:r>
            <a:r>
              <a:rPr sz="4000" b="1" spc="-25" dirty="0">
                <a:solidFill>
                  <a:srgbClr val="FFFF00"/>
                </a:solidFill>
                <a:latin typeface="Amnesty Trade Gothic Cn"/>
                <a:cs typeface="Amnesty Trade Gothic Cn"/>
              </a:rPr>
              <a:t>H</a:t>
            </a:r>
            <a:r>
              <a:rPr sz="4000" b="1" spc="-5" dirty="0">
                <a:solidFill>
                  <a:srgbClr val="FFFF00"/>
                </a:solidFill>
                <a:latin typeface="Amnesty Trade Gothic Cn"/>
                <a:cs typeface="Amnesty Trade Gothic Cn"/>
              </a:rPr>
              <a:t>TS  CASE:</a:t>
            </a:r>
            <a:endParaRPr sz="4000" dirty="0">
              <a:latin typeface="Amnesty Trade Gothic Cn"/>
              <a:cs typeface="Amnesty Trade Gothic Cn"/>
            </a:endParaRPr>
          </a:p>
          <a:p>
            <a:pPr algn="ctr">
              <a:lnSpc>
                <a:spcPct val="100000"/>
              </a:lnSpc>
              <a:spcBef>
                <a:spcPts val="1920"/>
              </a:spcBef>
            </a:pPr>
            <a:r>
              <a:rPr lang="en-CA" sz="4000" b="1" spc="-5" dirty="0" smtClean="0">
                <a:solidFill>
                  <a:srgbClr val="FFFF00"/>
                </a:solidFill>
                <a:latin typeface="Amnesty Trade Gothic Cn"/>
                <a:cs typeface="Amnesty Trade Gothic Cn"/>
              </a:rPr>
              <a:t>Chelsea Manning</a:t>
            </a:r>
            <a:endParaRPr sz="3800" dirty="0">
              <a:latin typeface="Amnesty Trade Gothic Cn"/>
              <a:cs typeface="Amnesty Trade Gothic Cn"/>
            </a:endParaRPr>
          </a:p>
        </p:txBody>
      </p:sp>
      <p:sp>
        <p:nvSpPr>
          <p:cNvPr id="3" name="object 3"/>
          <p:cNvSpPr/>
          <p:nvPr/>
        </p:nvSpPr>
        <p:spPr>
          <a:xfrm>
            <a:off x="0" y="884506"/>
            <a:ext cx="6749488" cy="506450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076063" y="528573"/>
            <a:ext cx="1512570" cy="3403600"/>
          </a:xfrm>
          <a:custGeom>
            <a:avLst/>
            <a:gdLst/>
            <a:ahLst/>
            <a:cxnLst/>
            <a:rect l="l" t="t" r="r" b="b"/>
            <a:pathLst>
              <a:path w="1512570" h="3403600">
                <a:moveTo>
                  <a:pt x="1260094" y="0"/>
                </a:moveTo>
                <a:lnTo>
                  <a:pt x="251968" y="0"/>
                </a:lnTo>
                <a:lnTo>
                  <a:pt x="206667" y="4058"/>
                </a:lnTo>
                <a:lnTo>
                  <a:pt x="164034" y="15759"/>
                </a:lnTo>
                <a:lnTo>
                  <a:pt x="124779" y="34393"/>
                </a:lnTo>
                <a:lnTo>
                  <a:pt x="89614" y="59248"/>
                </a:lnTo>
                <a:lnTo>
                  <a:pt x="59248" y="89614"/>
                </a:lnTo>
                <a:lnTo>
                  <a:pt x="34393" y="124779"/>
                </a:lnTo>
                <a:lnTo>
                  <a:pt x="15759" y="164034"/>
                </a:lnTo>
                <a:lnTo>
                  <a:pt x="4058" y="206667"/>
                </a:lnTo>
                <a:lnTo>
                  <a:pt x="0" y="251967"/>
                </a:lnTo>
                <a:lnTo>
                  <a:pt x="0" y="2764916"/>
                </a:lnTo>
                <a:lnTo>
                  <a:pt x="4058" y="2810217"/>
                </a:lnTo>
                <a:lnTo>
                  <a:pt x="15759" y="2852850"/>
                </a:lnTo>
                <a:lnTo>
                  <a:pt x="34393" y="2892105"/>
                </a:lnTo>
                <a:lnTo>
                  <a:pt x="59248" y="2927270"/>
                </a:lnTo>
                <a:lnTo>
                  <a:pt x="89614" y="2957636"/>
                </a:lnTo>
                <a:lnTo>
                  <a:pt x="124779" y="2982491"/>
                </a:lnTo>
                <a:lnTo>
                  <a:pt x="164034" y="3001125"/>
                </a:lnTo>
                <a:lnTo>
                  <a:pt x="206667" y="3012826"/>
                </a:lnTo>
                <a:lnTo>
                  <a:pt x="251968" y="3016885"/>
                </a:lnTo>
                <a:lnTo>
                  <a:pt x="383921" y="3403600"/>
                </a:lnTo>
                <a:lnTo>
                  <a:pt x="630047" y="3016885"/>
                </a:lnTo>
                <a:lnTo>
                  <a:pt x="1260094" y="3016885"/>
                </a:lnTo>
                <a:lnTo>
                  <a:pt x="1305398" y="3012826"/>
                </a:lnTo>
                <a:lnTo>
                  <a:pt x="1348043" y="3001125"/>
                </a:lnTo>
                <a:lnTo>
                  <a:pt x="1387315" y="2982491"/>
                </a:lnTo>
                <a:lnTo>
                  <a:pt x="1422500" y="2957636"/>
                </a:lnTo>
                <a:lnTo>
                  <a:pt x="1452887" y="2927270"/>
                </a:lnTo>
                <a:lnTo>
                  <a:pt x="1477762" y="2892105"/>
                </a:lnTo>
                <a:lnTo>
                  <a:pt x="1496413" y="2852850"/>
                </a:lnTo>
                <a:lnTo>
                  <a:pt x="1508126" y="2810217"/>
                </a:lnTo>
                <a:lnTo>
                  <a:pt x="1512189" y="2764916"/>
                </a:lnTo>
                <a:lnTo>
                  <a:pt x="1512189" y="251967"/>
                </a:lnTo>
                <a:lnTo>
                  <a:pt x="1508126" y="206667"/>
                </a:lnTo>
                <a:lnTo>
                  <a:pt x="1496413" y="164034"/>
                </a:lnTo>
                <a:lnTo>
                  <a:pt x="1477762" y="124779"/>
                </a:lnTo>
                <a:lnTo>
                  <a:pt x="1452887" y="89614"/>
                </a:lnTo>
                <a:lnTo>
                  <a:pt x="1422500" y="59248"/>
                </a:lnTo>
                <a:lnTo>
                  <a:pt x="1387315" y="34393"/>
                </a:lnTo>
                <a:lnTo>
                  <a:pt x="1348043" y="15759"/>
                </a:lnTo>
                <a:lnTo>
                  <a:pt x="1305398" y="4058"/>
                </a:lnTo>
                <a:lnTo>
                  <a:pt x="1260094" y="0"/>
                </a:lnTo>
                <a:close/>
              </a:path>
            </a:pathLst>
          </a:custGeom>
          <a:solidFill>
            <a:srgbClr val="FFFFFF"/>
          </a:solidFill>
        </p:spPr>
        <p:txBody>
          <a:bodyPr wrap="square" lIns="0" tIns="0" rIns="0" bIns="0" rtlCol="0"/>
          <a:lstStyle/>
          <a:p>
            <a:endParaRPr/>
          </a:p>
        </p:txBody>
      </p:sp>
      <p:sp>
        <p:nvSpPr>
          <p:cNvPr id="5" name="object 5"/>
          <p:cNvSpPr/>
          <p:nvPr/>
        </p:nvSpPr>
        <p:spPr>
          <a:xfrm>
            <a:off x="5076063" y="528573"/>
            <a:ext cx="1512570" cy="3403600"/>
          </a:xfrm>
          <a:custGeom>
            <a:avLst/>
            <a:gdLst/>
            <a:ahLst/>
            <a:cxnLst/>
            <a:rect l="l" t="t" r="r" b="b"/>
            <a:pathLst>
              <a:path w="1512570" h="3403600">
                <a:moveTo>
                  <a:pt x="0" y="251967"/>
                </a:moveTo>
                <a:lnTo>
                  <a:pt x="4058" y="206667"/>
                </a:lnTo>
                <a:lnTo>
                  <a:pt x="15759" y="164034"/>
                </a:lnTo>
                <a:lnTo>
                  <a:pt x="34393" y="124779"/>
                </a:lnTo>
                <a:lnTo>
                  <a:pt x="59248" y="89614"/>
                </a:lnTo>
                <a:lnTo>
                  <a:pt x="89614" y="59248"/>
                </a:lnTo>
                <a:lnTo>
                  <a:pt x="124779" y="34393"/>
                </a:lnTo>
                <a:lnTo>
                  <a:pt x="164034" y="15759"/>
                </a:lnTo>
                <a:lnTo>
                  <a:pt x="206667" y="4058"/>
                </a:lnTo>
                <a:lnTo>
                  <a:pt x="251968" y="0"/>
                </a:lnTo>
                <a:lnTo>
                  <a:pt x="630047" y="0"/>
                </a:lnTo>
                <a:lnTo>
                  <a:pt x="1260094" y="0"/>
                </a:lnTo>
                <a:lnTo>
                  <a:pt x="1305398" y="4058"/>
                </a:lnTo>
                <a:lnTo>
                  <a:pt x="1348043" y="15759"/>
                </a:lnTo>
                <a:lnTo>
                  <a:pt x="1387315" y="34393"/>
                </a:lnTo>
                <a:lnTo>
                  <a:pt x="1422500" y="59248"/>
                </a:lnTo>
                <a:lnTo>
                  <a:pt x="1452887" y="89614"/>
                </a:lnTo>
                <a:lnTo>
                  <a:pt x="1477762" y="124779"/>
                </a:lnTo>
                <a:lnTo>
                  <a:pt x="1496413" y="164034"/>
                </a:lnTo>
                <a:lnTo>
                  <a:pt x="1508126" y="206667"/>
                </a:lnTo>
                <a:lnTo>
                  <a:pt x="1512189" y="251967"/>
                </a:lnTo>
                <a:lnTo>
                  <a:pt x="1512189" y="1759839"/>
                </a:lnTo>
                <a:lnTo>
                  <a:pt x="1512189" y="2514091"/>
                </a:lnTo>
                <a:lnTo>
                  <a:pt x="1512189" y="2764916"/>
                </a:lnTo>
                <a:lnTo>
                  <a:pt x="1508126" y="2810217"/>
                </a:lnTo>
                <a:lnTo>
                  <a:pt x="1496413" y="2852850"/>
                </a:lnTo>
                <a:lnTo>
                  <a:pt x="1477762" y="2892105"/>
                </a:lnTo>
                <a:lnTo>
                  <a:pt x="1452887" y="2927270"/>
                </a:lnTo>
                <a:lnTo>
                  <a:pt x="1422500" y="2957636"/>
                </a:lnTo>
                <a:lnTo>
                  <a:pt x="1387315" y="2982491"/>
                </a:lnTo>
                <a:lnTo>
                  <a:pt x="1348043" y="3001125"/>
                </a:lnTo>
                <a:lnTo>
                  <a:pt x="1305398" y="3012826"/>
                </a:lnTo>
                <a:lnTo>
                  <a:pt x="1260094" y="3016885"/>
                </a:lnTo>
                <a:lnTo>
                  <a:pt x="630047" y="3016885"/>
                </a:lnTo>
                <a:lnTo>
                  <a:pt x="383921" y="3403600"/>
                </a:lnTo>
                <a:lnTo>
                  <a:pt x="251968" y="3016885"/>
                </a:lnTo>
                <a:lnTo>
                  <a:pt x="206667" y="3012826"/>
                </a:lnTo>
                <a:lnTo>
                  <a:pt x="164034" y="3001125"/>
                </a:lnTo>
                <a:lnTo>
                  <a:pt x="124779" y="2982491"/>
                </a:lnTo>
                <a:lnTo>
                  <a:pt x="89614" y="2957636"/>
                </a:lnTo>
                <a:lnTo>
                  <a:pt x="59248" y="2927270"/>
                </a:lnTo>
                <a:lnTo>
                  <a:pt x="34393" y="2892105"/>
                </a:lnTo>
                <a:lnTo>
                  <a:pt x="15759" y="2852850"/>
                </a:lnTo>
                <a:lnTo>
                  <a:pt x="4058" y="2810217"/>
                </a:lnTo>
                <a:lnTo>
                  <a:pt x="0" y="2764916"/>
                </a:lnTo>
                <a:lnTo>
                  <a:pt x="0" y="2514091"/>
                </a:lnTo>
                <a:lnTo>
                  <a:pt x="0" y="1759839"/>
                </a:lnTo>
                <a:lnTo>
                  <a:pt x="0" y="251967"/>
                </a:lnTo>
                <a:close/>
              </a:path>
            </a:pathLst>
          </a:custGeom>
          <a:ln w="25399">
            <a:solidFill>
              <a:srgbClr val="000000"/>
            </a:solidFill>
          </a:ln>
        </p:spPr>
        <p:txBody>
          <a:bodyPr wrap="square" lIns="0" tIns="0" rIns="0" bIns="0" rtlCol="0"/>
          <a:lstStyle/>
          <a:p>
            <a:endParaRPr/>
          </a:p>
        </p:txBody>
      </p:sp>
      <p:sp>
        <p:nvSpPr>
          <p:cNvPr id="6" name="object 6"/>
          <p:cNvSpPr txBox="1"/>
          <p:nvPr/>
        </p:nvSpPr>
        <p:spPr>
          <a:xfrm>
            <a:off x="5177409" y="625023"/>
            <a:ext cx="1371600" cy="2797175"/>
          </a:xfrm>
          <a:prstGeom prst="rect">
            <a:avLst/>
          </a:prstGeom>
        </p:spPr>
        <p:txBody>
          <a:bodyPr vert="horz" wrap="square" lIns="0" tIns="0" rIns="0" bIns="0" rtlCol="0">
            <a:spAutoFit/>
          </a:bodyPr>
          <a:lstStyle/>
          <a:p>
            <a:pPr marL="12700" marR="5080">
              <a:lnSpc>
                <a:spcPct val="100099"/>
              </a:lnSpc>
            </a:pPr>
            <a:r>
              <a:rPr sz="1300" spc="-20" dirty="0">
                <a:latin typeface="Calibri"/>
                <a:cs typeface="Calibri"/>
              </a:rPr>
              <a:t>“Your </a:t>
            </a:r>
            <a:r>
              <a:rPr sz="1300" spc="-5" dirty="0">
                <a:latin typeface="Calibri"/>
                <a:cs typeface="Calibri"/>
              </a:rPr>
              <a:t>messages  </a:t>
            </a:r>
            <a:r>
              <a:rPr sz="1300" spc="-10" dirty="0">
                <a:latin typeface="Calibri"/>
                <a:cs typeface="Calibri"/>
              </a:rPr>
              <a:t>from beyond </a:t>
            </a:r>
            <a:r>
              <a:rPr sz="1300" spc="-5" dirty="0">
                <a:latin typeface="Calibri"/>
                <a:cs typeface="Calibri"/>
              </a:rPr>
              <a:t>the  prison walls </a:t>
            </a:r>
            <a:r>
              <a:rPr sz="1300" spc="-15" dirty="0">
                <a:latin typeface="Calibri"/>
                <a:cs typeface="Calibri"/>
              </a:rPr>
              <a:t>have  </a:t>
            </a:r>
            <a:r>
              <a:rPr sz="1300" spc="-10" dirty="0">
                <a:latin typeface="Calibri"/>
                <a:cs typeface="Calibri"/>
              </a:rPr>
              <a:t>become </a:t>
            </a:r>
            <a:r>
              <a:rPr sz="1300" spc="-5" dirty="0">
                <a:latin typeface="Calibri"/>
                <a:cs typeface="Calibri"/>
              </a:rPr>
              <a:t>an  enormous </a:t>
            </a:r>
            <a:r>
              <a:rPr sz="1300" spc="-10" dirty="0">
                <a:latin typeface="Calibri"/>
                <a:cs typeface="Calibri"/>
              </a:rPr>
              <a:t>source of  strength </a:t>
            </a:r>
            <a:r>
              <a:rPr sz="1300" spc="-15" dirty="0">
                <a:latin typeface="Calibri"/>
                <a:cs typeface="Calibri"/>
              </a:rPr>
              <a:t>for </a:t>
            </a:r>
            <a:r>
              <a:rPr sz="1300" spc="-5" dirty="0">
                <a:latin typeface="Calibri"/>
                <a:cs typeface="Calibri"/>
              </a:rPr>
              <a:t>me. I  </a:t>
            </a:r>
            <a:r>
              <a:rPr sz="1300" spc="-10" dirty="0">
                <a:latin typeface="Calibri"/>
                <a:cs typeface="Calibri"/>
              </a:rPr>
              <a:t>would </a:t>
            </a:r>
            <a:r>
              <a:rPr sz="1300" spc="-15" dirty="0">
                <a:latin typeface="Calibri"/>
                <a:cs typeface="Calibri"/>
              </a:rPr>
              <a:t>like </a:t>
            </a:r>
            <a:r>
              <a:rPr sz="1300" spc="-10" dirty="0">
                <a:latin typeface="Calibri"/>
                <a:cs typeface="Calibri"/>
              </a:rPr>
              <a:t>to </a:t>
            </a:r>
            <a:r>
              <a:rPr sz="1300" spc="-5" dirty="0">
                <a:latin typeface="Calibri"/>
                <a:cs typeface="Calibri"/>
              </a:rPr>
              <a:t>thank  all of the </a:t>
            </a:r>
            <a:r>
              <a:rPr sz="1300" spc="-10" dirty="0">
                <a:latin typeface="Calibri"/>
                <a:cs typeface="Calibri"/>
              </a:rPr>
              <a:t>members  </a:t>
            </a:r>
            <a:r>
              <a:rPr sz="1300" spc="-5" dirty="0">
                <a:latin typeface="Calibri"/>
                <a:cs typeface="Calibri"/>
              </a:rPr>
              <a:t>of </a:t>
            </a:r>
            <a:r>
              <a:rPr sz="1300" spc="-10" dirty="0">
                <a:latin typeface="Calibri"/>
                <a:cs typeface="Calibri"/>
              </a:rPr>
              <a:t>Amnesty  </a:t>
            </a:r>
            <a:r>
              <a:rPr sz="1300" spc="-5" dirty="0">
                <a:latin typeface="Calibri"/>
                <a:cs typeface="Calibri"/>
              </a:rPr>
              <a:t>International and  its </a:t>
            </a:r>
            <a:r>
              <a:rPr sz="1300" spc="-10" dirty="0">
                <a:latin typeface="Calibri"/>
                <a:cs typeface="Calibri"/>
              </a:rPr>
              <a:t>supporters </a:t>
            </a:r>
            <a:r>
              <a:rPr sz="1300" spc="-15" dirty="0">
                <a:latin typeface="Calibri"/>
                <a:cs typeface="Calibri"/>
              </a:rPr>
              <a:t>for </a:t>
            </a:r>
            <a:r>
              <a:rPr sz="1300" spc="-5" dirty="0">
                <a:latin typeface="Calibri"/>
                <a:cs typeface="Calibri"/>
              </a:rPr>
              <a:t>all  of the </a:t>
            </a:r>
            <a:r>
              <a:rPr sz="1300" spc="-10" dirty="0">
                <a:latin typeface="Calibri"/>
                <a:cs typeface="Calibri"/>
              </a:rPr>
              <a:t>wonderful  work </a:t>
            </a:r>
            <a:r>
              <a:rPr sz="1300" spc="-5" dirty="0">
                <a:latin typeface="Calibri"/>
                <a:cs typeface="Calibri"/>
              </a:rPr>
              <a:t>they are </a:t>
            </a:r>
            <a:r>
              <a:rPr sz="1300" spc="-10" dirty="0">
                <a:latin typeface="Calibri"/>
                <a:cs typeface="Calibri"/>
              </a:rPr>
              <a:t>doing  </a:t>
            </a:r>
            <a:r>
              <a:rPr sz="1300" spc="-5" dirty="0">
                <a:latin typeface="Calibri"/>
                <a:cs typeface="Calibri"/>
              </a:rPr>
              <a:t>on </a:t>
            </a:r>
            <a:r>
              <a:rPr sz="1300" spc="-10" dirty="0">
                <a:latin typeface="Calibri"/>
                <a:cs typeface="Calibri"/>
              </a:rPr>
              <a:t>[my]</a:t>
            </a:r>
            <a:r>
              <a:rPr sz="1300" spc="-35" dirty="0">
                <a:latin typeface="Calibri"/>
                <a:cs typeface="Calibri"/>
              </a:rPr>
              <a:t> </a:t>
            </a:r>
            <a:r>
              <a:rPr sz="1300" spc="-40" dirty="0">
                <a:latin typeface="Calibri"/>
                <a:cs typeface="Calibri"/>
              </a:rPr>
              <a:t>behalf.”</a:t>
            </a:r>
            <a:endParaRPr sz="1300" dirty="0">
              <a:latin typeface="Calibri"/>
              <a:cs typeface="Calibri"/>
            </a:endParaRPr>
          </a:p>
        </p:txBody>
      </p:sp>
      <p:sp>
        <p:nvSpPr>
          <p:cNvPr id="13" name="TextBox 12"/>
          <p:cNvSpPr txBox="1"/>
          <p:nvPr/>
        </p:nvSpPr>
        <p:spPr>
          <a:xfrm rot="20726456">
            <a:off x="7004164" y="5518490"/>
            <a:ext cx="1824481" cy="492443"/>
          </a:xfrm>
          <a:prstGeom prst="rect">
            <a:avLst/>
          </a:prstGeom>
          <a:noFill/>
        </p:spPr>
        <p:txBody>
          <a:bodyPr wrap="square" rtlCol="0">
            <a:spAutoFit/>
          </a:bodyPr>
          <a:lstStyle/>
          <a:p>
            <a:pPr algn="ctr"/>
            <a:r>
              <a:rPr lang="en-CA" sz="2600" dirty="0" smtClean="0">
                <a:solidFill>
                  <a:srgbClr val="C00000"/>
                </a:solidFill>
                <a:latin typeface="Stencil" panose="040409050D0802020404" pitchFamily="82" charset="0"/>
              </a:rPr>
              <a:t>RELEASED</a:t>
            </a:r>
            <a:endParaRPr lang="en-CA" sz="2600" dirty="0">
              <a:solidFill>
                <a:srgbClr val="C00000"/>
              </a:solidFill>
              <a:latin typeface="Stencil" panose="040409050D0802020404" pitchFamily="8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098406"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66700" y="3395471"/>
            <a:ext cx="2383536" cy="26548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18515" y="3395471"/>
            <a:ext cx="2279904" cy="255270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424103" y="3501072"/>
            <a:ext cx="2069464" cy="2341245"/>
          </a:xfrm>
          <a:prstGeom prst="rect">
            <a:avLst/>
          </a:prstGeom>
          <a:solidFill>
            <a:srgbClr val="FFFF00"/>
          </a:solidFill>
        </p:spPr>
        <p:txBody>
          <a:bodyPr vert="horz" wrap="square" lIns="0" tIns="88265" rIns="0" bIns="0" rtlCol="0">
            <a:spAutoFit/>
          </a:bodyPr>
          <a:lstStyle/>
          <a:p>
            <a:pPr marL="91440" marR="109220">
              <a:lnSpc>
                <a:spcPct val="100000"/>
              </a:lnSpc>
              <a:spcBef>
                <a:spcPts val="695"/>
              </a:spcBef>
            </a:pPr>
            <a:r>
              <a:rPr sz="1400" dirty="0">
                <a:latin typeface="Amnesty Trade Gothic"/>
                <a:cs typeface="Amnesty Trade Gothic"/>
              </a:rPr>
              <a:t>When he was only </a:t>
            </a:r>
            <a:r>
              <a:rPr sz="1400" spc="-5" dirty="0">
                <a:latin typeface="Amnesty Trade Gothic"/>
                <a:cs typeface="Amnesty Trade Gothic"/>
              </a:rPr>
              <a:t>16  </a:t>
            </a:r>
            <a:r>
              <a:rPr sz="1400" dirty="0">
                <a:latin typeface="Amnesty Trade Gothic"/>
                <a:cs typeface="Amnesty Trade Gothic"/>
              </a:rPr>
              <a:t>years old, in </a:t>
            </a:r>
            <a:r>
              <a:rPr sz="1400" spc="-10" dirty="0">
                <a:latin typeface="Amnesty Trade Gothic"/>
                <a:cs typeface="Amnesty Trade Gothic"/>
              </a:rPr>
              <a:t>2005,  </a:t>
            </a:r>
            <a:r>
              <a:rPr sz="1400" dirty="0">
                <a:latin typeface="Amnesty Trade Gothic"/>
                <a:cs typeface="Amnesty Trade Gothic"/>
              </a:rPr>
              <a:t>Moses Akatugba was  arrested, tortured, and  eventually sentenced to  death for a robbery he  says he did not</a:t>
            </a:r>
            <a:r>
              <a:rPr sz="1400" spc="-110" dirty="0">
                <a:latin typeface="Amnesty Trade Gothic"/>
                <a:cs typeface="Amnesty Trade Gothic"/>
              </a:rPr>
              <a:t> </a:t>
            </a:r>
            <a:r>
              <a:rPr sz="1400" spc="-5" dirty="0">
                <a:latin typeface="Amnesty Trade Gothic"/>
                <a:cs typeface="Amnesty Trade Gothic"/>
              </a:rPr>
              <a:t>commit.  </a:t>
            </a:r>
            <a:r>
              <a:rPr sz="1400" dirty="0">
                <a:latin typeface="Amnesty Trade Gothic"/>
                <a:cs typeface="Amnesty Trade Gothic"/>
              </a:rPr>
              <a:t>In </a:t>
            </a:r>
            <a:r>
              <a:rPr sz="1400" spc="-10" dirty="0">
                <a:latin typeface="Amnesty Trade Gothic"/>
                <a:cs typeface="Amnesty Trade Gothic"/>
              </a:rPr>
              <a:t>2014, </a:t>
            </a:r>
            <a:r>
              <a:rPr sz="1400" dirty="0">
                <a:latin typeface="Amnesty Trade Gothic"/>
                <a:cs typeface="Amnesty Trade Gothic"/>
              </a:rPr>
              <a:t>he was one of  the </a:t>
            </a:r>
            <a:r>
              <a:rPr sz="1400" spc="-5" dirty="0">
                <a:latin typeface="Amnesty Trade Gothic"/>
                <a:cs typeface="Amnesty Trade Gothic"/>
              </a:rPr>
              <a:t>Write </a:t>
            </a:r>
            <a:r>
              <a:rPr sz="1400" dirty="0">
                <a:latin typeface="Amnesty Trade Gothic"/>
                <a:cs typeface="Amnesty Trade Gothic"/>
              </a:rPr>
              <a:t>for Rights  cases. </a:t>
            </a:r>
            <a:r>
              <a:rPr sz="1400" spc="-20" dirty="0">
                <a:latin typeface="Amnesty Trade Gothic"/>
                <a:cs typeface="Amnesty Trade Gothic"/>
              </a:rPr>
              <a:t>Now, </a:t>
            </a:r>
            <a:r>
              <a:rPr sz="1400" dirty="0">
                <a:latin typeface="Amnesty Trade Gothic"/>
                <a:cs typeface="Amnesty Trade Gothic"/>
              </a:rPr>
              <a:t>he is</a:t>
            </a:r>
            <a:r>
              <a:rPr sz="1400" spc="-120" dirty="0">
                <a:latin typeface="Amnesty Trade Gothic"/>
                <a:cs typeface="Amnesty Trade Gothic"/>
              </a:rPr>
              <a:t> </a:t>
            </a:r>
            <a:r>
              <a:rPr sz="1400" dirty="0">
                <a:latin typeface="Amnesty Trade Gothic"/>
                <a:cs typeface="Amnesty Trade Gothic"/>
              </a:rPr>
              <a:t>free.</a:t>
            </a:r>
            <a:endParaRPr sz="1400">
              <a:latin typeface="Amnesty Trade Gothic"/>
              <a:cs typeface="Amnesty Trade Gothic"/>
            </a:endParaRPr>
          </a:p>
        </p:txBody>
      </p:sp>
      <p:sp>
        <p:nvSpPr>
          <p:cNvPr id="6" name="object 6"/>
          <p:cNvSpPr txBox="1"/>
          <p:nvPr/>
        </p:nvSpPr>
        <p:spPr>
          <a:xfrm>
            <a:off x="6804279" y="548766"/>
            <a:ext cx="1979930" cy="4585970"/>
          </a:xfrm>
          <a:prstGeom prst="rect">
            <a:avLst/>
          </a:prstGeom>
          <a:solidFill>
            <a:srgbClr val="00AF50"/>
          </a:solidFill>
        </p:spPr>
        <p:txBody>
          <a:bodyPr vert="horz" wrap="square" lIns="0" tIns="31750" rIns="0" bIns="0" rtlCol="0">
            <a:spAutoFit/>
          </a:bodyPr>
          <a:lstStyle/>
          <a:p>
            <a:pPr marL="1270" algn="ctr">
              <a:lnSpc>
                <a:spcPct val="100000"/>
              </a:lnSpc>
              <a:spcBef>
                <a:spcPts val="250"/>
              </a:spcBef>
            </a:pPr>
            <a:r>
              <a:rPr sz="4000" b="1" spc="-5" dirty="0">
                <a:solidFill>
                  <a:srgbClr val="FFFF00"/>
                </a:solidFill>
                <a:latin typeface="Amnesty Trade Gothic Cn"/>
                <a:cs typeface="Amnesty Trade Gothic Cn"/>
              </a:rPr>
              <a:t>2014</a:t>
            </a:r>
            <a:endParaRPr sz="4000">
              <a:latin typeface="Amnesty Trade Gothic Cn"/>
              <a:cs typeface="Amnesty Trade Gothic Cn"/>
            </a:endParaRPr>
          </a:p>
          <a:p>
            <a:pPr marL="327660" marR="320675" algn="ctr">
              <a:lnSpc>
                <a:spcPct val="100000"/>
              </a:lnSpc>
            </a:pPr>
            <a:r>
              <a:rPr sz="4000" b="1" spc="-5" dirty="0">
                <a:solidFill>
                  <a:srgbClr val="FFFF00"/>
                </a:solidFill>
                <a:latin typeface="Amnesty Trade Gothic Cn"/>
                <a:cs typeface="Amnesty Trade Gothic Cn"/>
              </a:rPr>
              <a:t>WRITE  FOR  RIG</a:t>
            </a:r>
            <a:r>
              <a:rPr sz="4000" b="1" spc="-20" dirty="0">
                <a:solidFill>
                  <a:srgbClr val="FFFF00"/>
                </a:solidFill>
                <a:latin typeface="Amnesty Trade Gothic Cn"/>
                <a:cs typeface="Amnesty Trade Gothic Cn"/>
              </a:rPr>
              <a:t>H</a:t>
            </a:r>
            <a:r>
              <a:rPr sz="4000" b="1" spc="-5" dirty="0">
                <a:solidFill>
                  <a:srgbClr val="FFFF00"/>
                </a:solidFill>
                <a:latin typeface="Amnesty Trade Gothic Cn"/>
                <a:cs typeface="Amnesty Trade Gothic Cn"/>
              </a:rPr>
              <a:t>TS  CASE:</a:t>
            </a:r>
            <a:endParaRPr sz="4000">
              <a:latin typeface="Amnesty Trade Gothic Cn"/>
              <a:cs typeface="Amnesty Trade Gothic Cn"/>
            </a:endParaRPr>
          </a:p>
          <a:p>
            <a:pPr marL="635" algn="ctr">
              <a:lnSpc>
                <a:spcPct val="100000"/>
              </a:lnSpc>
              <a:spcBef>
                <a:spcPts val="1920"/>
              </a:spcBef>
            </a:pPr>
            <a:r>
              <a:rPr sz="4000" b="1" spc="-5" dirty="0">
                <a:solidFill>
                  <a:srgbClr val="FFFF00"/>
                </a:solidFill>
                <a:latin typeface="Amnesty Trade Gothic Cn"/>
                <a:cs typeface="Amnesty Trade Gothic Cn"/>
              </a:rPr>
              <a:t>MOSES</a:t>
            </a:r>
            <a:endParaRPr sz="4000">
              <a:latin typeface="Amnesty Trade Gothic Cn"/>
              <a:cs typeface="Amnesty Trade Gothic Cn"/>
            </a:endParaRPr>
          </a:p>
          <a:p>
            <a:pPr marL="1270" algn="ctr">
              <a:lnSpc>
                <a:spcPct val="100000"/>
              </a:lnSpc>
              <a:spcBef>
                <a:spcPts val="15"/>
              </a:spcBef>
            </a:pPr>
            <a:r>
              <a:rPr sz="3600" b="1" spc="-20" dirty="0">
                <a:solidFill>
                  <a:srgbClr val="FFFF00"/>
                </a:solidFill>
                <a:latin typeface="Amnesty Trade Gothic Cn"/>
                <a:cs typeface="Amnesty Trade Gothic Cn"/>
              </a:rPr>
              <a:t>AKATUGBA</a:t>
            </a:r>
            <a:endParaRPr sz="3600">
              <a:latin typeface="Amnesty Trade Gothic Cn"/>
              <a:cs typeface="Amnesty Trade Gothic C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TotalTime>
  <Words>848</Words>
  <Application>Microsoft Office PowerPoint</Application>
  <PresentationFormat>On-screen Show (4:3)</PresentationFormat>
  <Paragraphs>76</Paragraphs>
  <Slides>17</Slides>
  <Notes>2</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2015 WRITE FOR RIGHTS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Falco</dc:creator>
  <cp:lastModifiedBy>Jennie Hissa</cp:lastModifiedBy>
  <cp:revision>6</cp:revision>
  <dcterms:created xsi:type="dcterms:W3CDTF">2017-11-15T11:14:34Z</dcterms:created>
  <dcterms:modified xsi:type="dcterms:W3CDTF">2017-11-15T17:03:00Z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2016-10-06T00:00:00Z</vt:filetime>
  </property>
  <property fmtid="{D5CDD505-2E9C-101B-9397-08002B2CF9AE}" pid="3" name="Creator">
    <vt:lpwstr>Microsoft® PowerPoint® 2010</vt:lpwstr>
  </property>
  <property fmtid="{D5CDD505-2E9C-101B-9397-08002B2CF9AE}" pid="4" name="LastSaved">
    <vt:filetime>2017-11-15T00:00:00Z</vt:filetime>
  </property>
</Properties>
</file>